
<file path=[Content_Types].xml><?xml version="1.0" encoding="utf-8"?>
<Types xmlns="http://schemas.openxmlformats.org/package/2006/content-types">
  <Default Extension="xml" ContentType="application/xml"/>
  <Default Extension="wav" ContentType="audio/wav"/>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xml" ContentType="application/vnd.openxmlformats-officedocument.presentationml.tags+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2" r:id="rId1"/>
    <p:sldMasterId id="2147483925" r:id="rId2"/>
  </p:sldMasterIdLst>
  <p:notesMasterIdLst>
    <p:notesMasterId r:id="rId93"/>
  </p:notesMasterIdLst>
  <p:handoutMasterIdLst>
    <p:handoutMasterId r:id="rId94"/>
  </p:handoutMasterIdLst>
  <p:sldIdLst>
    <p:sldId id="580" r:id="rId3"/>
    <p:sldId id="786" r:id="rId4"/>
    <p:sldId id="787" r:id="rId5"/>
    <p:sldId id="788" r:id="rId6"/>
    <p:sldId id="789" r:id="rId7"/>
    <p:sldId id="794" r:id="rId8"/>
    <p:sldId id="796" r:id="rId9"/>
    <p:sldId id="791" r:id="rId10"/>
    <p:sldId id="795" r:id="rId11"/>
    <p:sldId id="797" r:id="rId12"/>
    <p:sldId id="792" r:id="rId13"/>
    <p:sldId id="256" r:id="rId14"/>
    <p:sldId id="425" r:id="rId15"/>
    <p:sldId id="426" r:id="rId16"/>
    <p:sldId id="769" r:id="rId17"/>
    <p:sldId id="768" r:id="rId18"/>
    <p:sldId id="775" r:id="rId19"/>
    <p:sldId id="735" r:id="rId20"/>
    <p:sldId id="767" r:id="rId21"/>
    <p:sldId id="288" r:id="rId22"/>
    <p:sldId id="419" r:id="rId23"/>
    <p:sldId id="260" r:id="rId24"/>
    <p:sldId id="283" r:id="rId25"/>
    <p:sldId id="442" r:id="rId26"/>
    <p:sldId id="779" r:id="rId27"/>
    <p:sldId id="731" r:id="rId28"/>
    <p:sldId id="727" r:id="rId29"/>
    <p:sldId id="651" r:id="rId30"/>
    <p:sldId id="470" r:id="rId31"/>
    <p:sldId id="745" r:id="rId32"/>
    <p:sldId id="748" r:id="rId33"/>
    <p:sldId id="512" r:id="rId34"/>
    <p:sldId id="740" r:id="rId35"/>
    <p:sldId id="739" r:id="rId36"/>
    <p:sldId id="518" r:id="rId37"/>
    <p:sldId id="741" r:id="rId38"/>
    <p:sldId id="478" r:id="rId39"/>
    <p:sldId id="742" r:id="rId40"/>
    <p:sldId id="776" r:id="rId41"/>
    <p:sldId id="746" r:id="rId42"/>
    <p:sldId id="641" r:id="rId43"/>
    <p:sldId id="644" r:id="rId44"/>
    <p:sldId id="646" r:id="rId45"/>
    <p:sldId id="653" r:id="rId46"/>
    <p:sldId id="655" r:id="rId47"/>
    <p:sldId id="657" r:id="rId48"/>
    <p:sldId id="676" r:id="rId49"/>
    <p:sldId id="677" r:id="rId50"/>
    <p:sldId id="679" r:id="rId51"/>
    <p:sldId id="681" r:id="rId52"/>
    <p:sldId id="690" r:id="rId53"/>
    <p:sldId id="692" r:id="rId54"/>
    <p:sldId id="694" r:id="rId55"/>
    <p:sldId id="696" r:id="rId56"/>
    <p:sldId id="702" r:id="rId57"/>
    <p:sldId id="707" r:id="rId58"/>
    <p:sldId id="708" r:id="rId59"/>
    <p:sldId id="710" r:id="rId60"/>
    <p:sldId id="713" r:id="rId61"/>
    <p:sldId id="712" r:id="rId62"/>
    <p:sldId id="716" r:id="rId63"/>
    <p:sldId id="719" r:id="rId64"/>
    <p:sldId id="722" r:id="rId65"/>
    <p:sldId id="747" r:id="rId66"/>
    <p:sldId id="724" r:id="rId67"/>
    <p:sldId id="726" r:id="rId68"/>
    <p:sldId id="777" r:id="rId69"/>
    <p:sldId id="454" r:id="rId70"/>
    <p:sldId id="455" r:id="rId71"/>
    <p:sldId id="456" r:id="rId72"/>
    <p:sldId id="457" r:id="rId73"/>
    <p:sldId id="458" r:id="rId74"/>
    <p:sldId id="461" r:id="rId75"/>
    <p:sldId id="752" r:id="rId76"/>
    <p:sldId id="754" r:id="rId77"/>
    <p:sldId id="753" r:id="rId78"/>
    <p:sldId id="770" r:id="rId79"/>
    <p:sldId id="459" r:id="rId80"/>
    <p:sldId id="460" r:id="rId81"/>
    <p:sldId id="462" r:id="rId82"/>
    <p:sldId id="771" r:id="rId83"/>
    <p:sldId id="772" r:id="rId84"/>
    <p:sldId id="774" r:id="rId85"/>
    <p:sldId id="730" r:id="rId86"/>
    <p:sldId id="780" r:id="rId87"/>
    <p:sldId id="781" r:id="rId88"/>
    <p:sldId id="783" r:id="rId89"/>
    <p:sldId id="784" r:id="rId90"/>
    <p:sldId id="778" r:id="rId91"/>
    <p:sldId id="785" r:id="rId92"/>
  </p:sldIdLst>
  <p:sldSz cx="10287000" cy="6858000" type="35mm"/>
  <p:notesSz cx="6642100" cy="9653588"/>
  <p:defaultTextStyle>
    <a:defPPr>
      <a:defRPr lang="fr-FR"/>
    </a:defPPr>
    <a:lvl1pPr algn="l" rtl="0" eaLnBrk="0" fontAlgn="base" hangingPunct="0">
      <a:spcBef>
        <a:spcPct val="0"/>
      </a:spcBef>
      <a:spcAft>
        <a:spcPct val="0"/>
      </a:spcAft>
      <a:defRPr sz="9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9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9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9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900" b="1" kern="1200">
        <a:solidFill>
          <a:schemeClr val="tx1"/>
        </a:solidFill>
        <a:latin typeface="Arial" pitchFamily="34" charset="0"/>
        <a:ea typeface="+mn-ea"/>
        <a:cs typeface="+mn-cs"/>
      </a:defRPr>
    </a:lvl5pPr>
    <a:lvl6pPr marL="2286000" algn="l" defTabSz="914400" rtl="0" eaLnBrk="1" latinLnBrk="0" hangingPunct="1">
      <a:defRPr sz="900" b="1" kern="1200">
        <a:solidFill>
          <a:schemeClr val="tx1"/>
        </a:solidFill>
        <a:latin typeface="Arial" pitchFamily="34" charset="0"/>
        <a:ea typeface="+mn-ea"/>
        <a:cs typeface="+mn-cs"/>
      </a:defRPr>
    </a:lvl6pPr>
    <a:lvl7pPr marL="2743200" algn="l" defTabSz="914400" rtl="0" eaLnBrk="1" latinLnBrk="0" hangingPunct="1">
      <a:defRPr sz="900" b="1" kern="1200">
        <a:solidFill>
          <a:schemeClr val="tx1"/>
        </a:solidFill>
        <a:latin typeface="Arial" pitchFamily="34" charset="0"/>
        <a:ea typeface="+mn-ea"/>
        <a:cs typeface="+mn-cs"/>
      </a:defRPr>
    </a:lvl7pPr>
    <a:lvl8pPr marL="3200400" algn="l" defTabSz="914400" rtl="0" eaLnBrk="1" latinLnBrk="0" hangingPunct="1">
      <a:defRPr sz="900" b="1" kern="1200">
        <a:solidFill>
          <a:schemeClr val="tx1"/>
        </a:solidFill>
        <a:latin typeface="Arial" pitchFamily="34" charset="0"/>
        <a:ea typeface="+mn-ea"/>
        <a:cs typeface="+mn-cs"/>
      </a:defRPr>
    </a:lvl8pPr>
    <a:lvl9pPr marL="3657600" algn="l" defTabSz="914400" rtl="0" eaLnBrk="1" latinLnBrk="0" hangingPunct="1">
      <a:defRPr sz="9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264" userDrawn="1">
          <p15:clr>
            <a:srgbClr val="A4A3A4"/>
          </p15:clr>
        </p15:guide>
      </p15:sldGuideLst>
    </p:ext>
    <p:ext uri="{2D200454-40CA-4A62-9FC3-DE9A4176ACB9}">
      <p15:notesGuideLst xmlns:p15="http://schemas.microsoft.com/office/powerpoint/2012/main" xmlns="">
        <p15:guide id="1" orient="horz" pos="2320">
          <p15:clr>
            <a:srgbClr val="A4A3A4"/>
          </p15:clr>
        </p15:guide>
        <p15:guide id="2" pos="317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6F71"/>
    <a:srgbClr val="FC0128"/>
    <a:srgbClr val="00CC00"/>
    <a:srgbClr val="64B7FB"/>
    <a:srgbClr val="EF9100"/>
    <a:srgbClr val="FAFD00"/>
    <a:srgbClr val="B760F9"/>
    <a:srgbClr val="F76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2" autoAdjust="0"/>
    <p:restoredTop sz="93565" autoAdjust="0"/>
  </p:normalViewPr>
  <p:slideViewPr>
    <p:cSldViewPr>
      <p:cViewPr>
        <p:scale>
          <a:sx n="72" d="100"/>
          <a:sy n="72" d="100"/>
        </p:scale>
        <p:origin x="-1744" y="-560"/>
      </p:cViewPr>
      <p:guideLst>
        <p:guide orient="horz" pos="2160"/>
        <p:guide pos="3264"/>
      </p:guideLst>
    </p:cSldViewPr>
  </p:slideViewPr>
  <p:outlineViewPr>
    <p:cViewPr>
      <p:scale>
        <a:sx n="33" d="100"/>
        <a:sy n="33" d="100"/>
      </p:scale>
      <p:origin x="0" y="2052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0" d="100"/>
          <a:sy n="90" d="100"/>
        </p:scale>
        <p:origin x="2696" y="200"/>
      </p:cViewPr>
      <p:guideLst>
        <p:guide orient="horz" pos="2320"/>
        <p:guide pos="3172"/>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184900" y="9245600"/>
            <a:ext cx="385763" cy="319088"/>
          </a:xfrm>
          <a:prstGeom prst="rect">
            <a:avLst/>
          </a:prstGeom>
          <a:noFill/>
          <a:ln w="9525">
            <a:noFill/>
            <a:miter lim="800000"/>
            <a:headEnd/>
            <a:tailEnd/>
          </a:ln>
          <a:effectLst/>
        </p:spPr>
        <p:txBody>
          <a:bodyPr wrap="none" lIns="90488" tIns="44450" rIns="90488" bIns="44450" anchor="ctr">
            <a:spAutoFit/>
          </a:bodyPr>
          <a:lstStyle/>
          <a:p>
            <a:pPr algn="r">
              <a:defRPr/>
            </a:pPr>
            <a:fld id="{F82A70C0-4AF4-4A0A-9939-94883AEBF72E}" type="slidenum">
              <a:rPr lang="fr-FR" sz="1400" b="0">
                <a:effectLst>
                  <a:outerShdw blurRad="38100" dist="38100" dir="2700000" algn="tl">
                    <a:srgbClr val="C0C0C0"/>
                  </a:outerShdw>
                </a:effectLst>
                <a:latin typeface="Arial" charset="0"/>
              </a:rPr>
              <a:pPr algn="r">
                <a:defRPr/>
              </a:pPr>
              <a:t>‹#›</a:t>
            </a:fld>
            <a:endParaRPr lang="fr-FR" sz="1400" b="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901231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idx="2"/>
          </p:nvPr>
        </p:nvSpPr>
        <p:spPr bwMode="auto">
          <a:xfrm>
            <a:off x="615950" y="730250"/>
            <a:ext cx="5410200" cy="36068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885825" y="4584700"/>
            <a:ext cx="4868863" cy="4344988"/>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fr-FR" noProof="0"/>
              <a:t>Cliquez pour modifier le style de texte du masque</a:t>
            </a:r>
          </a:p>
          <a:p>
            <a:pPr lvl="1"/>
            <a:r>
              <a:rPr lang="fr-FR" noProof="0"/>
              <a:t>Second niveau</a:t>
            </a:r>
          </a:p>
          <a:p>
            <a:pPr lvl="2"/>
            <a:r>
              <a:rPr lang="fr-FR" noProof="0"/>
              <a:t>Troisième niveau</a:t>
            </a:r>
          </a:p>
          <a:p>
            <a:pPr lvl="3"/>
            <a:r>
              <a:rPr lang="fr-FR" noProof="0"/>
              <a:t>Quatrième niveau</a:t>
            </a:r>
          </a:p>
          <a:p>
            <a:pPr lvl="4"/>
            <a:r>
              <a:rPr lang="fr-FR" noProof="0"/>
              <a:t>Cinquième niveau</a:t>
            </a:r>
          </a:p>
        </p:txBody>
      </p:sp>
      <p:sp>
        <p:nvSpPr>
          <p:cNvPr id="2052" name="Rectangle 4"/>
          <p:cNvSpPr>
            <a:spLocks noChangeArrowheads="1"/>
          </p:cNvSpPr>
          <p:nvPr/>
        </p:nvSpPr>
        <p:spPr bwMode="auto">
          <a:xfrm>
            <a:off x="69850" y="85725"/>
            <a:ext cx="5807075" cy="317500"/>
          </a:xfrm>
          <a:prstGeom prst="rect">
            <a:avLst/>
          </a:prstGeom>
          <a:noFill/>
          <a:ln w="9525">
            <a:noFill/>
            <a:miter lim="800000"/>
            <a:headEnd/>
            <a:tailEnd/>
          </a:ln>
          <a:effectLst/>
        </p:spPr>
        <p:txBody>
          <a:bodyPr wrap="none" lIns="90488" tIns="44450" rIns="90488" bIns="44450" anchor="ctr">
            <a:spAutoFit/>
          </a:bodyPr>
          <a:lstStyle/>
          <a:p>
            <a:pPr>
              <a:defRPr/>
            </a:pPr>
            <a:r>
              <a:rPr lang="fr-FR" sz="1400" b="0">
                <a:effectLst>
                  <a:outerShdw blurRad="38100" dist="38100" dir="2700000" algn="tl">
                    <a:srgbClr val="C0C0C0"/>
                  </a:outerShdw>
                </a:effectLst>
                <a:latin typeface="Arial" charset="0"/>
              </a:rPr>
              <a:t>CNAM-Versailles M. BOUTROIS Organisation du travail et de l'entreprise </a:t>
            </a:r>
          </a:p>
        </p:txBody>
      </p:sp>
      <p:sp>
        <p:nvSpPr>
          <p:cNvPr id="2053" name="Rectangle 5"/>
          <p:cNvSpPr>
            <a:spLocks noChangeArrowheads="1"/>
          </p:cNvSpPr>
          <p:nvPr/>
        </p:nvSpPr>
        <p:spPr bwMode="auto">
          <a:xfrm>
            <a:off x="6186488" y="9245600"/>
            <a:ext cx="384175" cy="319088"/>
          </a:xfrm>
          <a:prstGeom prst="rect">
            <a:avLst/>
          </a:prstGeom>
          <a:noFill/>
          <a:ln w="9525">
            <a:noFill/>
            <a:miter lim="800000"/>
            <a:headEnd/>
            <a:tailEnd/>
          </a:ln>
          <a:effectLst/>
        </p:spPr>
        <p:txBody>
          <a:bodyPr wrap="none" lIns="90488" tIns="44450" rIns="90488" bIns="44450" anchor="ctr">
            <a:spAutoFit/>
          </a:bodyPr>
          <a:lstStyle/>
          <a:p>
            <a:pPr algn="r">
              <a:defRPr/>
            </a:pPr>
            <a:fld id="{9168B638-D990-4822-A3B0-4D2116E4E407}" type="slidenum">
              <a:rPr lang="fr-FR" sz="1400" b="0">
                <a:effectLst>
                  <a:outerShdw blurRad="38100" dist="38100" dir="2700000" algn="tl">
                    <a:srgbClr val="C0C0C0"/>
                  </a:outerShdw>
                </a:effectLst>
                <a:latin typeface="Arial" charset="0"/>
              </a:rPr>
              <a:pPr algn="r">
                <a:defRPr/>
              </a:pPr>
              <a:t>‹#›</a:t>
            </a:fld>
            <a:endParaRPr lang="fr-FR" sz="1400" b="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7754751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778250" y="11113"/>
            <a:ext cx="2894013" cy="450850"/>
          </a:xfrm>
          <a:prstGeom prst="rect">
            <a:avLst/>
          </a:prstGeom>
          <a:noFill/>
          <a:ln w="9525">
            <a:noFill/>
            <a:miter lim="800000"/>
            <a:headEnd/>
            <a:tailEnd/>
          </a:ln>
        </p:spPr>
        <p:txBody>
          <a:bodyPr wrap="none" anchor="ctr"/>
          <a:lstStyle/>
          <a:p>
            <a:endParaRPr lang="fr-FR" dirty="0"/>
          </a:p>
        </p:txBody>
      </p:sp>
      <p:sp>
        <p:nvSpPr>
          <p:cNvPr id="110595" name="Rectangle 3"/>
          <p:cNvSpPr>
            <a:spLocks noChangeArrowheads="1"/>
          </p:cNvSpPr>
          <p:nvPr/>
        </p:nvSpPr>
        <p:spPr bwMode="auto">
          <a:xfrm>
            <a:off x="3778250" y="9190038"/>
            <a:ext cx="2894013" cy="450850"/>
          </a:xfrm>
          <a:prstGeom prst="rect">
            <a:avLst/>
          </a:prstGeom>
          <a:noFill/>
          <a:ln w="9525">
            <a:noFill/>
            <a:miter lim="800000"/>
            <a:headEnd/>
            <a:tailEnd/>
          </a:ln>
        </p:spPr>
        <p:txBody>
          <a:bodyPr lIns="19050" tIns="0" rIns="19050" bIns="0" anchor="b"/>
          <a:lstStyle/>
          <a:p>
            <a:pPr algn="r" defTabSz="762000"/>
            <a:r>
              <a:rPr lang="fr-FR" sz="1000" b="0" i="1" dirty="0">
                <a:latin typeface="Times New Roman" pitchFamily="18" charset="0"/>
              </a:rPr>
              <a:t>1</a:t>
            </a:r>
          </a:p>
        </p:txBody>
      </p:sp>
      <p:sp>
        <p:nvSpPr>
          <p:cNvPr id="110596" name="Rectangle 4"/>
          <p:cNvSpPr>
            <a:spLocks noChangeArrowheads="1"/>
          </p:cNvSpPr>
          <p:nvPr/>
        </p:nvSpPr>
        <p:spPr bwMode="auto">
          <a:xfrm>
            <a:off x="-30163" y="9190038"/>
            <a:ext cx="2892426" cy="450850"/>
          </a:xfrm>
          <a:prstGeom prst="rect">
            <a:avLst/>
          </a:prstGeom>
          <a:noFill/>
          <a:ln w="9525">
            <a:noFill/>
            <a:miter lim="800000"/>
            <a:headEnd/>
            <a:tailEnd/>
          </a:ln>
        </p:spPr>
        <p:txBody>
          <a:bodyPr wrap="none" anchor="ctr"/>
          <a:lstStyle/>
          <a:p>
            <a:endParaRPr lang="fr-FR" dirty="0"/>
          </a:p>
        </p:txBody>
      </p:sp>
      <p:sp>
        <p:nvSpPr>
          <p:cNvPr id="110597" name="Rectangle 5"/>
          <p:cNvSpPr>
            <a:spLocks noChangeArrowheads="1"/>
          </p:cNvSpPr>
          <p:nvPr/>
        </p:nvSpPr>
        <p:spPr bwMode="auto">
          <a:xfrm>
            <a:off x="-30163" y="11113"/>
            <a:ext cx="2892426" cy="450850"/>
          </a:xfrm>
          <a:prstGeom prst="rect">
            <a:avLst/>
          </a:prstGeom>
          <a:noFill/>
          <a:ln w="9525">
            <a:noFill/>
            <a:miter lim="800000"/>
            <a:headEnd/>
            <a:tailEnd/>
          </a:ln>
        </p:spPr>
        <p:txBody>
          <a:bodyPr wrap="none" anchor="ctr"/>
          <a:lstStyle/>
          <a:p>
            <a:endParaRPr lang="fr-FR" dirty="0"/>
          </a:p>
        </p:txBody>
      </p:sp>
      <p:sp>
        <p:nvSpPr>
          <p:cNvPr id="110598" name="Rectangle 6"/>
          <p:cNvSpPr>
            <a:spLocks noGrp="1" noRot="1" noChangeAspect="1" noChangeArrowheads="1" noTextEdit="1"/>
          </p:cNvSpPr>
          <p:nvPr>
            <p:ph type="sldImg"/>
          </p:nvPr>
        </p:nvSpPr>
        <p:spPr>
          <a:xfrm>
            <a:off x="615950" y="730250"/>
            <a:ext cx="5410200" cy="3606800"/>
          </a:xfrm>
          <a:ln cap="flat"/>
        </p:spPr>
      </p:sp>
      <p:sp>
        <p:nvSpPr>
          <p:cNvPr id="110599" name="Rectangle 7"/>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4706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778250" y="11113"/>
            <a:ext cx="2894013" cy="450850"/>
          </a:xfrm>
          <a:prstGeom prst="rect">
            <a:avLst/>
          </a:prstGeom>
          <a:noFill/>
          <a:ln w="9525">
            <a:noFill/>
            <a:miter lim="800000"/>
            <a:headEnd/>
            <a:tailEnd/>
          </a:ln>
        </p:spPr>
        <p:txBody>
          <a:bodyPr wrap="none" anchor="ctr"/>
          <a:lstStyle/>
          <a:p>
            <a:endParaRPr lang="fr-FR"/>
          </a:p>
        </p:txBody>
      </p:sp>
      <p:sp>
        <p:nvSpPr>
          <p:cNvPr id="116739" name="Rectangle 3"/>
          <p:cNvSpPr>
            <a:spLocks noChangeArrowheads="1"/>
          </p:cNvSpPr>
          <p:nvPr/>
        </p:nvSpPr>
        <p:spPr bwMode="auto">
          <a:xfrm>
            <a:off x="3778250" y="9190038"/>
            <a:ext cx="2894013" cy="450850"/>
          </a:xfrm>
          <a:prstGeom prst="rect">
            <a:avLst/>
          </a:prstGeom>
          <a:noFill/>
          <a:ln w="9525">
            <a:noFill/>
            <a:miter lim="800000"/>
            <a:headEnd/>
            <a:tailEnd/>
          </a:ln>
        </p:spPr>
        <p:txBody>
          <a:bodyPr lIns="19050" tIns="0" rIns="19050" bIns="0" anchor="b"/>
          <a:lstStyle/>
          <a:p>
            <a:pPr algn="r" defTabSz="762000"/>
            <a:r>
              <a:rPr lang="fr-FR" sz="1000" b="0" i="1">
                <a:latin typeface="Times New Roman" pitchFamily="18" charset="0"/>
              </a:rPr>
              <a:t>5</a:t>
            </a:r>
          </a:p>
        </p:txBody>
      </p:sp>
      <p:sp>
        <p:nvSpPr>
          <p:cNvPr id="116740" name="Rectangle 4"/>
          <p:cNvSpPr>
            <a:spLocks noChangeArrowheads="1"/>
          </p:cNvSpPr>
          <p:nvPr/>
        </p:nvSpPr>
        <p:spPr bwMode="auto">
          <a:xfrm>
            <a:off x="-30163" y="9190038"/>
            <a:ext cx="2892426" cy="450850"/>
          </a:xfrm>
          <a:prstGeom prst="rect">
            <a:avLst/>
          </a:prstGeom>
          <a:noFill/>
          <a:ln w="9525">
            <a:noFill/>
            <a:miter lim="800000"/>
            <a:headEnd/>
            <a:tailEnd/>
          </a:ln>
        </p:spPr>
        <p:txBody>
          <a:bodyPr wrap="none" anchor="ctr"/>
          <a:lstStyle/>
          <a:p>
            <a:endParaRPr lang="fr-FR"/>
          </a:p>
        </p:txBody>
      </p:sp>
      <p:sp>
        <p:nvSpPr>
          <p:cNvPr id="116741" name="Rectangle 5"/>
          <p:cNvSpPr>
            <a:spLocks noChangeArrowheads="1"/>
          </p:cNvSpPr>
          <p:nvPr/>
        </p:nvSpPr>
        <p:spPr bwMode="auto">
          <a:xfrm>
            <a:off x="-30163" y="11113"/>
            <a:ext cx="2892426" cy="450850"/>
          </a:xfrm>
          <a:prstGeom prst="rect">
            <a:avLst/>
          </a:prstGeom>
          <a:noFill/>
          <a:ln w="9525">
            <a:noFill/>
            <a:miter lim="800000"/>
            <a:headEnd/>
            <a:tailEnd/>
          </a:ln>
        </p:spPr>
        <p:txBody>
          <a:bodyPr wrap="none" anchor="ctr"/>
          <a:lstStyle/>
          <a:p>
            <a:endParaRPr lang="fr-FR"/>
          </a:p>
        </p:txBody>
      </p:sp>
      <p:sp>
        <p:nvSpPr>
          <p:cNvPr id="116742" name="Rectangle 6"/>
          <p:cNvSpPr>
            <a:spLocks noGrp="1" noRot="1" noChangeAspect="1" noChangeArrowheads="1" noTextEdit="1"/>
          </p:cNvSpPr>
          <p:nvPr>
            <p:ph type="sldImg"/>
          </p:nvPr>
        </p:nvSpPr>
        <p:spPr>
          <a:xfrm>
            <a:off x="615950" y="730250"/>
            <a:ext cx="5410200" cy="3606800"/>
          </a:xfrm>
          <a:ln cap="flat"/>
        </p:spPr>
      </p:sp>
      <p:sp>
        <p:nvSpPr>
          <p:cNvPr id="116743" name="Rectangle 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65334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615950" y="730250"/>
            <a:ext cx="5410200" cy="3606800"/>
          </a:xfrm>
          <a:ln cap="flat"/>
        </p:spPr>
      </p:sp>
      <p:sp>
        <p:nvSpPr>
          <p:cNvPr id="122883" name="Rectangle 3"/>
          <p:cNvSpPr>
            <a:spLocks noGrp="1" noChangeArrowheads="1"/>
          </p:cNvSpPr>
          <p:nvPr>
            <p:ph type="body" idx="1"/>
          </p:nvPr>
        </p:nvSpPr>
        <p:spPr>
          <a:noFill/>
          <a:ln/>
        </p:spPr>
        <p:txBody>
          <a:bodyPr/>
          <a:lstStyle/>
          <a:p>
            <a:pPr eaLnBrk="1" hangingPunct="1"/>
            <a:r>
              <a:rPr lang="fr-FR" noProof="0">
                <a:latin typeface="Arial" pitchFamily="34" charset="0"/>
                <a:cs typeface="Arial" pitchFamily="34" charset="0"/>
              </a:rPr>
              <a:t>La</a:t>
            </a:r>
            <a:r>
              <a:rPr lang="fr-FR" baseline="0" noProof="0">
                <a:latin typeface="Arial" pitchFamily="34" charset="0"/>
                <a:cs typeface="Arial" pitchFamily="34" charset="0"/>
              </a:rPr>
              <a:t> certification n’est pas une fin en soi ! </a:t>
            </a:r>
          </a:p>
          <a:p>
            <a:pPr eaLnBrk="1" hangingPunct="1"/>
            <a:r>
              <a:rPr lang="fr-FR" baseline="0" noProof="0">
                <a:latin typeface="Arial" pitchFamily="34" charset="0"/>
                <a:cs typeface="Arial" pitchFamily="34" charset="0"/>
              </a:rPr>
              <a:t>L’amélioration Qualité n’a pas de limite !</a:t>
            </a:r>
            <a:endParaRPr lang="fr-FR" noProof="0">
              <a:latin typeface="Arial" pitchFamily="34" charset="0"/>
              <a:cs typeface="Arial" pitchFamily="34" charset="0"/>
            </a:endParaRPr>
          </a:p>
        </p:txBody>
      </p:sp>
    </p:spTree>
    <p:extLst>
      <p:ext uri="{BB962C8B-B14F-4D97-AF65-F5344CB8AC3E}">
        <p14:creationId xmlns:p14="http://schemas.microsoft.com/office/powerpoint/2010/main" val="793488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606425" y="723900"/>
            <a:ext cx="5429250" cy="3619500"/>
          </a:xfrm>
          <a:ln/>
        </p:spPr>
      </p:sp>
      <p:sp>
        <p:nvSpPr>
          <p:cNvPr id="132099" name="Rectangle 3"/>
          <p:cNvSpPr>
            <a:spLocks noGrp="1" noChangeArrowheads="1"/>
          </p:cNvSpPr>
          <p:nvPr>
            <p:ph type="body" idx="1"/>
          </p:nvPr>
        </p:nvSpPr>
        <p:spPr>
          <a:xfrm>
            <a:off x="665163" y="4584700"/>
            <a:ext cx="5311775" cy="4344988"/>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277290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606425" y="723900"/>
            <a:ext cx="5429250" cy="3619500"/>
          </a:xfrm>
          <a:ln/>
        </p:spPr>
      </p:sp>
      <p:sp>
        <p:nvSpPr>
          <p:cNvPr id="132099" name="Rectangle 3"/>
          <p:cNvSpPr>
            <a:spLocks noGrp="1" noChangeArrowheads="1"/>
          </p:cNvSpPr>
          <p:nvPr>
            <p:ph type="body" idx="1"/>
          </p:nvPr>
        </p:nvSpPr>
        <p:spPr>
          <a:xfrm>
            <a:off x="665163" y="4584700"/>
            <a:ext cx="5311775" cy="4344988"/>
          </a:xfrm>
          <a:noFill/>
          <a:ln/>
        </p:spPr>
        <p:txBody>
          <a:bodyPr/>
          <a:lstStyle/>
          <a:p>
            <a:pPr marL="342891" indent="-342891">
              <a:buFont typeface="Arial" charset="0"/>
              <a:buChar char="•"/>
            </a:pPr>
            <a:r>
              <a:rPr lang="fr-FR" altLang="fr-FR" sz="1200" dirty="0">
                <a:cs typeface="Arial" charset="0"/>
              </a:rPr>
              <a:t>Un indicateur est un ratio</a:t>
            </a:r>
          </a:p>
          <a:p>
            <a:pPr marL="342891" indent="-342891">
              <a:buFont typeface="Arial" charset="0"/>
              <a:buChar char="•"/>
            </a:pPr>
            <a:r>
              <a:rPr lang="fr-FR" altLang="fr-FR" sz="1200" dirty="0">
                <a:cs typeface="Arial" charset="0"/>
              </a:rPr>
              <a:t>Un indicateur est suffisamment simple pour qu’un enfant de 12 ans puisse le comprendre</a:t>
            </a:r>
          </a:p>
          <a:p>
            <a:pPr marL="342891" indent="-342891">
              <a:buFont typeface="Arial" charset="0"/>
              <a:buChar char="•"/>
            </a:pPr>
            <a:r>
              <a:rPr lang="fr-FR" altLang="fr-FR" sz="1200" dirty="0">
                <a:cs typeface="Arial" charset="0"/>
              </a:rPr>
              <a:t>Un indicateur est indiscutable, d’un accès aisé et reconnu par tous</a:t>
            </a:r>
          </a:p>
          <a:p>
            <a:pPr marL="342891" indent="-342891">
              <a:buFont typeface="Arial" charset="0"/>
              <a:buChar char="•"/>
            </a:pPr>
            <a:r>
              <a:rPr lang="fr-FR" altLang="fr-FR" sz="1200" dirty="0">
                <a:cs typeface="Arial" charset="0"/>
              </a:rPr>
              <a:t>Plus que les valeurs absolues ce sont les tendances qui comptent</a:t>
            </a:r>
          </a:p>
          <a:p>
            <a:pPr marL="342891" indent="-342891">
              <a:buFont typeface="Arial" charset="0"/>
              <a:buChar char="•"/>
            </a:pPr>
            <a:r>
              <a:rPr lang="fr-FR" altLang="fr-FR" sz="1200" dirty="0">
                <a:cs typeface="Arial" charset="0"/>
              </a:rPr>
              <a:t>Un indicateur sert à piloter un processus</a:t>
            </a:r>
          </a:p>
          <a:p>
            <a:pPr marL="342891" indent="-342891">
              <a:buFont typeface="Arial" charset="0"/>
              <a:buChar char="•"/>
            </a:pPr>
            <a:r>
              <a:rPr lang="fr-FR" altLang="fr-FR" sz="1200" dirty="0">
                <a:cs typeface="Arial" charset="0"/>
              </a:rPr>
              <a:t>Un manager ne doit / ne peut suivre que 7 indicateurs au maximum</a:t>
            </a:r>
          </a:p>
          <a:p>
            <a:pPr marL="342891" indent="-342891">
              <a:buFont typeface="Arial" charset="0"/>
              <a:buChar char="•"/>
            </a:pPr>
            <a:r>
              <a:rPr lang="fr-FR" altLang="fr-FR" sz="1200" dirty="0">
                <a:cs typeface="Arial" charset="0"/>
              </a:rPr>
              <a:t>Un indicateur est mis à jour avec une périodicité établie</a:t>
            </a:r>
          </a:p>
          <a:p>
            <a:pPr eaLnBrk="1" hangingPunct="1"/>
            <a:r>
              <a:rPr lang="en-US" dirty="0">
                <a:latin typeface="Arial" pitchFamily="34" charset="0"/>
                <a:cs typeface="Arial" pitchFamily="34" charset="0"/>
              </a:rPr>
              <a:t>Questionnaire evaluation </a:t>
            </a:r>
            <a:r>
              <a:rPr lang="en-US" dirty="0" err="1">
                <a:latin typeface="Arial" pitchFamily="34" charset="0"/>
                <a:cs typeface="Arial" pitchFamily="34" charset="0"/>
              </a:rPr>
              <a:t>etudiants</a:t>
            </a:r>
            <a:r>
              <a:rPr lang="en-US" dirty="0">
                <a:latin typeface="Arial" pitchFamily="34" charset="0"/>
                <a:cs typeface="Arial" pitchFamily="34" charset="0"/>
              </a:rPr>
              <a:t> ET </a:t>
            </a:r>
            <a:r>
              <a:rPr lang="en-US" dirty="0" err="1">
                <a:latin typeface="Arial" pitchFamily="34" charset="0"/>
                <a:cs typeface="Arial" pitchFamily="34" charset="0"/>
              </a:rPr>
              <a:t>Enseignants</a:t>
            </a:r>
            <a:endParaRPr lang="en-US" dirty="0">
              <a:latin typeface="Arial" pitchFamily="34" charset="0"/>
              <a:cs typeface="Arial" pitchFamily="34" charset="0"/>
            </a:endParaRPr>
          </a:p>
        </p:txBody>
      </p:sp>
    </p:spTree>
    <p:extLst>
      <p:ext uri="{BB962C8B-B14F-4D97-AF65-F5344CB8AC3E}">
        <p14:creationId xmlns:p14="http://schemas.microsoft.com/office/powerpoint/2010/main" val="2168582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Humain</a:t>
            </a:r>
          </a:p>
          <a:p>
            <a:r>
              <a:rPr lang="fr-FR" dirty="0"/>
              <a:t>Délai</a:t>
            </a:r>
          </a:p>
          <a:p>
            <a:r>
              <a:rPr lang="fr-FR" dirty="0"/>
              <a:t>Financier</a:t>
            </a:r>
          </a:p>
          <a:p>
            <a:r>
              <a:rPr lang="fr-FR" dirty="0"/>
              <a:t>Techniques (nouvelle réforme, nouveau référentiel, nouvelle technologie)</a:t>
            </a:r>
          </a:p>
          <a:p>
            <a:r>
              <a:rPr lang="fr-FR" dirty="0"/>
              <a:t>Juridiques</a:t>
            </a:r>
          </a:p>
          <a:p>
            <a:r>
              <a:rPr lang="fr-FR" dirty="0"/>
              <a:t>Relevé des incidents</a:t>
            </a:r>
          </a:p>
        </p:txBody>
      </p:sp>
    </p:spTree>
    <p:extLst>
      <p:ext uri="{BB962C8B-B14F-4D97-AF65-F5344CB8AC3E}">
        <p14:creationId xmlns:p14="http://schemas.microsoft.com/office/powerpoint/2010/main" val="39334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r>
              <a:rPr lang="fr-FR" dirty="0"/>
              <a:t>Veille peut-être des alertes google. Il faudra en apporter la preuves</a:t>
            </a:r>
          </a:p>
          <a:p>
            <a:r>
              <a:rPr lang="fr-FR" dirty="0"/>
              <a:t>journaux</a:t>
            </a: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28</a:t>
            </a:fld>
            <a:endParaRPr lang="fr-FR"/>
          </a:p>
        </p:txBody>
      </p:sp>
    </p:spTree>
    <p:extLst>
      <p:ext uri="{BB962C8B-B14F-4D97-AF65-F5344CB8AC3E}">
        <p14:creationId xmlns:p14="http://schemas.microsoft.com/office/powerpoint/2010/main" val="154842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606425" y="723900"/>
            <a:ext cx="5429250" cy="3619500"/>
          </a:xfrm>
          <a:ln/>
        </p:spPr>
      </p:sp>
      <p:sp>
        <p:nvSpPr>
          <p:cNvPr id="112643" name="Rectangle 3"/>
          <p:cNvSpPr>
            <a:spLocks noGrp="1" noChangeArrowheads="1"/>
          </p:cNvSpPr>
          <p:nvPr>
            <p:ph type="body" idx="1"/>
          </p:nvPr>
        </p:nvSpPr>
        <p:spPr>
          <a:xfrm>
            <a:off x="665163" y="4584700"/>
            <a:ext cx="5311775" cy="4344988"/>
          </a:xfrm>
          <a:noFill/>
          <a:ln/>
        </p:spPr>
        <p:txBody>
          <a:bodyPr/>
          <a:lstStyle/>
          <a:p>
            <a:pPr eaLnBrk="1" hangingPunct="1"/>
            <a:endParaRPr lang="fr-FR" noProof="0">
              <a:latin typeface="Arial" pitchFamily="34" charset="0"/>
              <a:cs typeface="Arial" pitchFamily="34" charset="0"/>
            </a:endParaRPr>
          </a:p>
        </p:txBody>
      </p:sp>
    </p:spTree>
    <p:extLst>
      <p:ext uri="{BB962C8B-B14F-4D97-AF65-F5344CB8AC3E}">
        <p14:creationId xmlns:p14="http://schemas.microsoft.com/office/powerpoint/2010/main" val="911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30</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68070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31</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22155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32</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387979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778250" y="11113"/>
            <a:ext cx="2894013" cy="450850"/>
          </a:xfrm>
          <a:prstGeom prst="rect">
            <a:avLst/>
          </a:prstGeom>
          <a:noFill/>
          <a:ln w="9525">
            <a:noFill/>
            <a:miter lim="800000"/>
            <a:headEnd/>
            <a:tailEnd/>
          </a:ln>
        </p:spPr>
        <p:txBody>
          <a:bodyPr wrap="none" anchor="ctr"/>
          <a:lstStyle/>
          <a:p>
            <a:endParaRPr lang="fr-FR"/>
          </a:p>
        </p:txBody>
      </p:sp>
      <p:sp>
        <p:nvSpPr>
          <p:cNvPr id="110595" name="Rectangle 3"/>
          <p:cNvSpPr>
            <a:spLocks noChangeArrowheads="1"/>
          </p:cNvSpPr>
          <p:nvPr/>
        </p:nvSpPr>
        <p:spPr bwMode="auto">
          <a:xfrm>
            <a:off x="3778250" y="9190038"/>
            <a:ext cx="2894013" cy="450850"/>
          </a:xfrm>
          <a:prstGeom prst="rect">
            <a:avLst/>
          </a:prstGeom>
          <a:noFill/>
          <a:ln w="9525">
            <a:noFill/>
            <a:miter lim="800000"/>
            <a:headEnd/>
            <a:tailEnd/>
          </a:ln>
        </p:spPr>
        <p:txBody>
          <a:bodyPr lIns="19050" tIns="0" rIns="19050" bIns="0" anchor="b"/>
          <a:lstStyle/>
          <a:p>
            <a:pPr algn="r" defTabSz="762000"/>
            <a:r>
              <a:rPr lang="fr-FR" sz="1000" b="0" i="1">
                <a:latin typeface="Times New Roman" pitchFamily="18" charset="0"/>
              </a:rPr>
              <a:t>1</a:t>
            </a:r>
          </a:p>
        </p:txBody>
      </p:sp>
      <p:sp>
        <p:nvSpPr>
          <p:cNvPr id="110596" name="Rectangle 4"/>
          <p:cNvSpPr>
            <a:spLocks noChangeArrowheads="1"/>
          </p:cNvSpPr>
          <p:nvPr/>
        </p:nvSpPr>
        <p:spPr bwMode="auto">
          <a:xfrm>
            <a:off x="-30163" y="9190038"/>
            <a:ext cx="2892426" cy="450850"/>
          </a:xfrm>
          <a:prstGeom prst="rect">
            <a:avLst/>
          </a:prstGeom>
          <a:noFill/>
          <a:ln w="9525">
            <a:noFill/>
            <a:miter lim="800000"/>
            <a:headEnd/>
            <a:tailEnd/>
          </a:ln>
        </p:spPr>
        <p:txBody>
          <a:bodyPr wrap="none" anchor="ctr"/>
          <a:lstStyle/>
          <a:p>
            <a:endParaRPr lang="fr-FR"/>
          </a:p>
        </p:txBody>
      </p:sp>
      <p:sp>
        <p:nvSpPr>
          <p:cNvPr id="110597" name="Rectangle 5"/>
          <p:cNvSpPr>
            <a:spLocks noChangeArrowheads="1"/>
          </p:cNvSpPr>
          <p:nvPr/>
        </p:nvSpPr>
        <p:spPr bwMode="auto">
          <a:xfrm>
            <a:off x="-30163" y="11113"/>
            <a:ext cx="2892426" cy="450850"/>
          </a:xfrm>
          <a:prstGeom prst="rect">
            <a:avLst/>
          </a:prstGeom>
          <a:noFill/>
          <a:ln w="9525">
            <a:noFill/>
            <a:miter lim="800000"/>
            <a:headEnd/>
            <a:tailEnd/>
          </a:ln>
        </p:spPr>
        <p:txBody>
          <a:bodyPr wrap="none" anchor="ctr"/>
          <a:lstStyle/>
          <a:p>
            <a:endParaRPr lang="fr-FR"/>
          </a:p>
        </p:txBody>
      </p:sp>
      <p:sp>
        <p:nvSpPr>
          <p:cNvPr id="110598" name="Rectangle 6"/>
          <p:cNvSpPr>
            <a:spLocks noGrp="1" noRot="1" noChangeAspect="1" noChangeArrowheads="1" noTextEdit="1"/>
          </p:cNvSpPr>
          <p:nvPr>
            <p:ph type="sldImg"/>
          </p:nvPr>
        </p:nvSpPr>
        <p:spPr>
          <a:xfrm>
            <a:off x="615950" y="730250"/>
            <a:ext cx="5410200" cy="3606800"/>
          </a:xfrm>
          <a:ln cap="flat"/>
        </p:spPr>
      </p:sp>
      <p:sp>
        <p:nvSpPr>
          <p:cNvPr id="110599" name="Rectangle 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125974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33</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dirty="0">
              <a:latin typeface="Times New Roman" charset="0"/>
            </a:endParaRPr>
          </a:p>
        </p:txBody>
      </p:sp>
    </p:spTree>
    <p:extLst>
      <p:ext uri="{BB962C8B-B14F-4D97-AF65-F5344CB8AC3E}">
        <p14:creationId xmlns:p14="http://schemas.microsoft.com/office/powerpoint/2010/main" val="3615231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34</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450230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35</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893218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36</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fr-FR" altLang="fr-FR" dirty="0">
                <a:latin typeface="Times New Roman" charset="0"/>
              </a:rPr>
              <a:t>Selon chiffre d’affaire entre 1 jour et 1 jour ½ cout 1200 euros la journée</a:t>
            </a:r>
          </a:p>
        </p:txBody>
      </p:sp>
    </p:spTree>
    <p:extLst>
      <p:ext uri="{BB962C8B-B14F-4D97-AF65-F5344CB8AC3E}">
        <p14:creationId xmlns:p14="http://schemas.microsoft.com/office/powerpoint/2010/main" val="2108219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40</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661462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41</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114583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42</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017090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43</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123427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44</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3816382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45</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74786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08842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46</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297841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47</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3386316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48</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259202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49</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744770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50</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867383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51</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980875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52</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182780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53</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153916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54</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3459211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55</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0282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u="none" strike="noStrike" kern="1200" baseline="0" dirty="0">
                <a:solidFill>
                  <a:schemeClr val="tx1"/>
                </a:solidFill>
                <a:latin typeface="Arial" charset="0"/>
                <a:ea typeface="+mn-ea"/>
                <a:cs typeface="Arial" charset="0"/>
              </a:rPr>
              <a:t>Les OPCA</a:t>
            </a:r>
          </a:p>
          <a:p>
            <a:r>
              <a:rPr lang="fr-FR" sz="1200" b="0" i="0" u="none" strike="noStrike" kern="1200" baseline="0" dirty="0">
                <a:solidFill>
                  <a:schemeClr val="tx1"/>
                </a:solidFill>
                <a:latin typeface="Arial" charset="0"/>
                <a:ea typeface="+mn-ea"/>
                <a:cs typeface="Arial" charset="0"/>
              </a:rPr>
              <a:t>La loi du 5 mars 2014 a chargé les Organismes</a:t>
            </a:r>
          </a:p>
          <a:p>
            <a:r>
              <a:rPr lang="fr-FR" sz="1200" b="0" i="0" u="none" strike="noStrike" kern="1200" baseline="0" dirty="0">
                <a:solidFill>
                  <a:schemeClr val="tx1"/>
                </a:solidFill>
                <a:latin typeface="Arial" charset="0"/>
                <a:ea typeface="+mn-ea"/>
                <a:cs typeface="Arial" charset="0"/>
              </a:rPr>
              <a:t>paritaires collecteurs agréés (OPCA) de la collecte de la</a:t>
            </a:r>
          </a:p>
          <a:p>
            <a:r>
              <a:rPr lang="fr-FR" sz="1200" b="0" i="0" u="none" strike="noStrike" kern="1200" baseline="0" dirty="0">
                <a:solidFill>
                  <a:schemeClr val="tx1"/>
                </a:solidFill>
                <a:latin typeface="Arial" charset="0"/>
                <a:ea typeface="+mn-ea"/>
                <a:cs typeface="Arial" charset="0"/>
              </a:rPr>
              <a:t>“contribution unique“ due par les employeurs (collecte</a:t>
            </a:r>
          </a:p>
          <a:p>
            <a:r>
              <a:rPr lang="fr-FR" sz="1200" b="0" i="0" u="none" strike="noStrike" kern="1200" baseline="0" dirty="0">
                <a:solidFill>
                  <a:schemeClr val="tx1"/>
                </a:solidFill>
                <a:latin typeface="Arial" charset="0"/>
                <a:ea typeface="+mn-ea"/>
                <a:cs typeface="Arial" charset="0"/>
              </a:rPr>
              <a:t>de la contribution pour la formation continue, élargie</a:t>
            </a:r>
          </a:p>
          <a:p>
            <a:r>
              <a:rPr lang="fr-FR" sz="1200" b="0" i="0" u="none" strike="noStrike" kern="1200" baseline="0" dirty="0">
                <a:solidFill>
                  <a:schemeClr val="tx1"/>
                </a:solidFill>
                <a:latin typeface="Arial" charset="0"/>
                <a:ea typeface="+mn-ea"/>
                <a:cs typeface="Arial" charset="0"/>
              </a:rPr>
              <a:t>aux contributions du Congé individuel de formation –</a:t>
            </a:r>
          </a:p>
          <a:p>
            <a:r>
              <a:rPr lang="fr-FR" sz="1200" b="0" i="0" u="none" strike="noStrike" kern="1200" baseline="0" dirty="0">
                <a:solidFill>
                  <a:schemeClr val="tx1"/>
                </a:solidFill>
                <a:latin typeface="Arial" charset="0"/>
                <a:ea typeface="+mn-ea"/>
                <a:cs typeface="Arial" charset="0"/>
              </a:rPr>
              <a:t>CIF). Leur rôle de financeur de la formation des salariés</a:t>
            </a:r>
          </a:p>
          <a:p>
            <a:r>
              <a:rPr lang="fr-FR" sz="1200" b="0" i="0" u="none" strike="noStrike" kern="1200" baseline="0" dirty="0">
                <a:solidFill>
                  <a:schemeClr val="tx1"/>
                </a:solidFill>
                <a:latin typeface="Arial" charset="0"/>
                <a:ea typeface="+mn-ea"/>
                <a:cs typeface="Arial" charset="0"/>
              </a:rPr>
              <a:t>est maintenu (financement d’actions dans le cadre</a:t>
            </a:r>
          </a:p>
          <a:p>
            <a:r>
              <a:rPr lang="fr-FR" sz="1200" b="0" i="0" u="none" strike="noStrike" kern="1200" baseline="0" dirty="0">
                <a:solidFill>
                  <a:schemeClr val="tx1"/>
                </a:solidFill>
                <a:latin typeface="Arial" charset="0"/>
                <a:ea typeface="+mn-ea"/>
                <a:cs typeface="Arial" charset="0"/>
              </a:rPr>
              <a:t>du CPF, du CIF, du contrat de professionnalisation...)</a:t>
            </a:r>
          </a:p>
          <a:p>
            <a:r>
              <a:rPr lang="fr-FR" sz="1200" b="0" i="0" u="none" strike="noStrike" kern="1200" baseline="0" dirty="0">
                <a:solidFill>
                  <a:schemeClr val="tx1"/>
                </a:solidFill>
                <a:latin typeface="Arial" charset="0"/>
                <a:ea typeface="+mn-ea"/>
                <a:cs typeface="Arial" charset="0"/>
              </a:rPr>
              <a:t>et ils sont chargés désormais de collecter la taxe</a:t>
            </a:r>
          </a:p>
          <a:p>
            <a:r>
              <a:rPr lang="fr-FR" sz="1200" b="0" i="0" u="none" strike="noStrike" kern="1200" baseline="0" dirty="0">
                <a:solidFill>
                  <a:schemeClr val="tx1"/>
                </a:solidFill>
                <a:latin typeface="Arial" charset="0"/>
                <a:ea typeface="+mn-ea"/>
                <a:cs typeface="Arial" charset="0"/>
              </a:rPr>
              <a:t>d’apprentissage, d’assurer la qualité des formations</a:t>
            </a:r>
          </a:p>
          <a:p>
            <a:r>
              <a:rPr lang="fr-FR" sz="1200" b="0" i="0" u="none" strike="noStrike" kern="1200" baseline="0" dirty="0">
                <a:solidFill>
                  <a:schemeClr val="tx1"/>
                </a:solidFill>
                <a:latin typeface="Arial" charset="0"/>
                <a:ea typeface="+mn-ea"/>
                <a:cs typeface="Arial" charset="0"/>
              </a:rPr>
              <a:t>financées et d’accompagner les employeurs, notamment</a:t>
            </a:r>
          </a:p>
          <a:p>
            <a:r>
              <a:rPr lang="fr-FR" sz="1200" b="0" i="0" u="none" strike="noStrike" kern="1200" baseline="0" dirty="0">
                <a:solidFill>
                  <a:schemeClr val="tx1"/>
                </a:solidFill>
                <a:latin typeface="Arial" charset="0"/>
                <a:ea typeface="+mn-ea"/>
                <a:cs typeface="Arial" charset="0"/>
              </a:rPr>
              <a:t>les TPE-PME, pour améliorer l’information et l’accès à</a:t>
            </a:r>
          </a:p>
          <a:p>
            <a:r>
              <a:rPr lang="fr-FR" sz="1200" b="0" i="0" u="none" strike="noStrike" kern="1200" baseline="0" dirty="0">
                <a:solidFill>
                  <a:schemeClr val="tx1"/>
                </a:solidFill>
                <a:latin typeface="Arial" charset="0"/>
                <a:ea typeface="+mn-ea"/>
                <a:cs typeface="Arial" charset="0"/>
              </a:rPr>
              <a:t>la formation des salariés.</a:t>
            </a:r>
            <a:endParaRPr lang="fr-FR" dirty="0"/>
          </a:p>
        </p:txBody>
      </p:sp>
    </p:spTree>
    <p:extLst>
      <p:ext uri="{BB962C8B-B14F-4D97-AF65-F5344CB8AC3E}">
        <p14:creationId xmlns:p14="http://schemas.microsoft.com/office/powerpoint/2010/main" val="3029895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56</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3570474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57</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357459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58</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867247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59</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3259027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60</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3747455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61</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805827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62</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3280160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63</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dirty="0">
              <a:latin typeface="Times New Roman" charset="0"/>
            </a:endParaRPr>
          </a:p>
        </p:txBody>
      </p:sp>
    </p:spTree>
    <p:extLst>
      <p:ext uri="{BB962C8B-B14F-4D97-AF65-F5344CB8AC3E}">
        <p14:creationId xmlns:p14="http://schemas.microsoft.com/office/powerpoint/2010/main" val="572070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64</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826071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65</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193919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40000 organismes </a:t>
            </a:r>
            <a:r>
              <a:rPr lang="fr-FR" dirty="0" err="1"/>
              <a:t>Datadockès</a:t>
            </a:r>
            <a:r>
              <a:rPr lang="fr-FR" dirty="0"/>
              <a:t>, 400 contrôles</a:t>
            </a:r>
          </a:p>
        </p:txBody>
      </p:sp>
    </p:spTree>
    <p:extLst>
      <p:ext uri="{BB962C8B-B14F-4D97-AF65-F5344CB8AC3E}">
        <p14:creationId xmlns:p14="http://schemas.microsoft.com/office/powerpoint/2010/main" val="4064510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66</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52877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68</a:t>
            </a:fld>
            <a:endParaRPr lang="fr-FR"/>
          </a:p>
        </p:txBody>
      </p:sp>
    </p:spTree>
    <p:extLst>
      <p:ext uri="{BB962C8B-B14F-4D97-AF65-F5344CB8AC3E}">
        <p14:creationId xmlns:p14="http://schemas.microsoft.com/office/powerpoint/2010/main" val="763312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69</a:t>
            </a:fld>
            <a:endParaRPr lang="fr-FR"/>
          </a:p>
        </p:txBody>
      </p:sp>
    </p:spTree>
    <p:extLst>
      <p:ext uri="{BB962C8B-B14F-4D97-AF65-F5344CB8AC3E}">
        <p14:creationId xmlns:p14="http://schemas.microsoft.com/office/powerpoint/2010/main" val="923167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70</a:t>
            </a:fld>
            <a:endParaRPr lang="fr-FR"/>
          </a:p>
        </p:txBody>
      </p:sp>
    </p:spTree>
    <p:extLst>
      <p:ext uri="{BB962C8B-B14F-4D97-AF65-F5344CB8AC3E}">
        <p14:creationId xmlns:p14="http://schemas.microsoft.com/office/powerpoint/2010/main" val="1649934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71</a:t>
            </a:fld>
            <a:endParaRPr lang="fr-FR"/>
          </a:p>
        </p:txBody>
      </p:sp>
    </p:spTree>
    <p:extLst>
      <p:ext uri="{BB962C8B-B14F-4D97-AF65-F5344CB8AC3E}">
        <p14:creationId xmlns:p14="http://schemas.microsoft.com/office/powerpoint/2010/main" val="15825402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72</a:t>
            </a:fld>
            <a:endParaRPr lang="fr-FR"/>
          </a:p>
        </p:txBody>
      </p:sp>
    </p:spTree>
    <p:extLst>
      <p:ext uri="{BB962C8B-B14F-4D97-AF65-F5344CB8AC3E}">
        <p14:creationId xmlns:p14="http://schemas.microsoft.com/office/powerpoint/2010/main" val="1983730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FA902E4-A2A7-1446-828C-9908FB15F672}" type="slidenum">
              <a:rPr lang="fr-FR" altLang="fr-FR"/>
              <a:pPr/>
              <a:t>73</a:t>
            </a:fld>
            <a:endParaRPr lang="fr-FR" altLang="fr-FR"/>
          </a:p>
        </p:txBody>
      </p:sp>
      <p:sp>
        <p:nvSpPr>
          <p:cNvPr id="77826" name="Rectangle 2"/>
          <p:cNvSpPr>
            <a:spLocks noGrp="1" noRot="1" noChangeAspect="1" noChangeArrowheads="1" noTextEdit="1"/>
          </p:cNvSpPr>
          <p:nvPr>
            <p:ph type="sldImg"/>
          </p:nvPr>
        </p:nvSpPr>
        <p:spPr>
          <a:xfrm>
            <a:off x="615950" y="730250"/>
            <a:ext cx="5410200" cy="3606800"/>
          </a:xfrm>
          <a:ln/>
        </p:spPr>
      </p:sp>
      <p:sp>
        <p:nvSpPr>
          <p:cNvPr id="77827"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986065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FA902E4-A2A7-1446-828C-9908FB15F672}" type="slidenum">
              <a:rPr lang="fr-FR" altLang="fr-FR"/>
              <a:pPr/>
              <a:t>74</a:t>
            </a:fld>
            <a:endParaRPr lang="fr-FR" altLang="fr-FR"/>
          </a:p>
        </p:txBody>
      </p:sp>
      <p:sp>
        <p:nvSpPr>
          <p:cNvPr id="77826" name="Rectangle 2"/>
          <p:cNvSpPr>
            <a:spLocks noGrp="1" noRot="1" noChangeAspect="1" noChangeArrowheads="1" noTextEdit="1"/>
          </p:cNvSpPr>
          <p:nvPr>
            <p:ph type="sldImg"/>
          </p:nvPr>
        </p:nvSpPr>
        <p:spPr>
          <a:xfrm>
            <a:off x="615950" y="730250"/>
            <a:ext cx="5410200" cy="3606800"/>
          </a:xfrm>
          <a:ln/>
        </p:spPr>
      </p:sp>
      <p:sp>
        <p:nvSpPr>
          <p:cNvPr id="77827"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512826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dirty="0"/>
              <a:t>11/10/2013</a:t>
            </a:r>
            <a:endParaRPr lang="fr-FR" dirty="0"/>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75</a:t>
            </a:fld>
            <a:endParaRPr lang="fr-FR" dirty="0"/>
          </a:p>
        </p:txBody>
      </p:sp>
    </p:spTree>
    <p:extLst>
      <p:ext uri="{BB962C8B-B14F-4D97-AF65-F5344CB8AC3E}">
        <p14:creationId xmlns:p14="http://schemas.microsoft.com/office/powerpoint/2010/main" val="2055863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dirty="0"/>
              <a:t>11/10/2013</a:t>
            </a:r>
            <a:endParaRPr lang="fr-FR" dirty="0"/>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76</a:t>
            </a:fld>
            <a:endParaRPr lang="fr-FR" dirty="0"/>
          </a:p>
        </p:txBody>
      </p:sp>
    </p:spTree>
    <p:extLst>
      <p:ext uri="{BB962C8B-B14F-4D97-AF65-F5344CB8AC3E}">
        <p14:creationId xmlns:p14="http://schemas.microsoft.com/office/powerpoint/2010/main" val="24978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75193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78</a:t>
            </a:fld>
            <a:endParaRPr lang="fr-FR"/>
          </a:p>
        </p:txBody>
      </p:sp>
    </p:spTree>
    <p:extLst>
      <p:ext uri="{BB962C8B-B14F-4D97-AF65-F5344CB8AC3E}">
        <p14:creationId xmlns:p14="http://schemas.microsoft.com/office/powerpoint/2010/main" val="3081911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79</a:t>
            </a:fld>
            <a:endParaRPr lang="fr-FR"/>
          </a:p>
        </p:txBody>
      </p:sp>
    </p:spTree>
    <p:extLst>
      <p:ext uri="{BB962C8B-B14F-4D97-AF65-F5344CB8AC3E}">
        <p14:creationId xmlns:p14="http://schemas.microsoft.com/office/powerpoint/2010/main" val="20240557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xfrm>
            <a:off x="3886200" y="9383713"/>
            <a:ext cx="2973388" cy="534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200">
                <a:solidFill>
                  <a:schemeClr val="tx1"/>
                </a:solidFill>
                <a:latin typeface="Arial" charset="0"/>
              </a:defRPr>
            </a:lvl1pPr>
            <a:lvl2pPr marL="742950" indent="-285750" algn="ctr">
              <a:defRPr sz="1200">
                <a:solidFill>
                  <a:schemeClr val="tx1"/>
                </a:solidFill>
                <a:latin typeface="Arial" charset="0"/>
              </a:defRPr>
            </a:lvl2pPr>
            <a:lvl3pPr marL="1143000" indent="-228600" algn="ctr">
              <a:defRPr sz="1200">
                <a:solidFill>
                  <a:schemeClr val="tx1"/>
                </a:solidFill>
                <a:latin typeface="Arial" charset="0"/>
              </a:defRPr>
            </a:lvl3pPr>
            <a:lvl4pPr marL="1600200" indent="-228600" algn="ctr">
              <a:defRPr sz="1200">
                <a:solidFill>
                  <a:schemeClr val="tx1"/>
                </a:solidFill>
                <a:latin typeface="Arial" charset="0"/>
              </a:defRPr>
            </a:lvl4pPr>
            <a:lvl5pPr marL="2057400" indent="-228600" algn="ctr">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D471F177-40F4-B946-80E3-FB0139F5C886}" type="slidenum">
              <a:rPr lang="fr-FR" altLang="fr-FR"/>
              <a:pPr algn="r"/>
              <a:t>80</a:t>
            </a:fld>
            <a:endParaRPr lang="fr-FR" altLang="fr-FR"/>
          </a:p>
        </p:txBody>
      </p:sp>
      <p:sp>
        <p:nvSpPr>
          <p:cNvPr id="200706" name="Rectangle 2"/>
          <p:cNvSpPr>
            <a:spLocks noGrp="1" noRot="1" noChangeAspect="1" noChangeArrowheads="1" noTextEdit="1"/>
          </p:cNvSpPr>
          <p:nvPr>
            <p:ph type="sldImg"/>
          </p:nvPr>
        </p:nvSpPr>
        <p:spPr>
          <a:xfrm>
            <a:off x="615950" y="730250"/>
            <a:ext cx="5410200" cy="3606800"/>
          </a:xfrm>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tLang="fr-FR">
              <a:latin typeface="Times New Roman" charset="0"/>
            </a:endParaRPr>
          </a:p>
        </p:txBody>
      </p:sp>
    </p:spTree>
    <p:extLst>
      <p:ext uri="{BB962C8B-B14F-4D97-AF65-F5344CB8AC3E}">
        <p14:creationId xmlns:p14="http://schemas.microsoft.com/office/powerpoint/2010/main" val="27383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606425" y="723900"/>
            <a:ext cx="5429250" cy="3619500"/>
          </a:xfrm>
          <a:ln/>
        </p:spPr>
      </p:sp>
      <p:sp>
        <p:nvSpPr>
          <p:cNvPr id="112643" name="Rectangle 3"/>
          <p:cNvSpPr>
            <a:spLocks noGrp="1" noChangeArrowheads="1"/>
          </p:cNvSpPr>
          <p:nvPr>
            <p:ph type="body" idx="1"/>
          </p:nvPr>
        </p:nvSpPr>
        <p:spPr>
          <a:xfrm>
            <a:off x="665163" y="4584700"/>
            <a:ext cx="5311775" cy="4344988"/>
          </a:xfrm>
          <a:noFill/>
          <a:ln/>
        </p:spPr>
        <p:txBody>
          <a:bodyPr/>
          <a:lstStyle/>
          <a:p>
            <a:pPr eaLnBrk="1" hangingPunct="1"/>
            <a:endParaRPr lang="fr-FR" noProof="0" dirty="0">
              <a:latin typeface="Arial" pitchFamily="34" charset="0"/>
              <a:cs typeface="Arial" pitchFamily="34" charset="0"/>
            </a:endParaRPr>
          </a:p>
        </p:txBody>
      </p:sp>
    </p:spTree>
    <p:extLst>
      <p:ext uri="{BB962C8B-B14F-4D97-AF65-F5344CB8AC3E}">
        <p14:creationId xmlns:p14="http://schemas.microsoft.com/office/powerpoint/2010/main" val="1345105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778250" y="11113"/>
            <a:ext cx="2894013" cy="450850"/>
          </a:xfrm>
          <a:prstGeom prst="rect">
            <a:avLst/>
          </a:prstGeom>
          <a:noFill/>
          <a:ln w="9525">
            <a:noFill/>
            <a:miter lim="800000"/>
            <a:headEnd/>
            <a:tailEnd/>
          </a:ln>
        </p:spPr>
        <p:txBody>
          <a:bodyPr wrap="none" anchor="ctr"/>
          <a:lstStyle/>
          <a:p>
            <a:endParaRPr lang="fr-FR" dirty="0"/>
          </a:p>
        </p:txBody>
      </p:sp>
      <p:sp>
        <p:nvSpPr>
          <p:cNvPr id="110595" name="Rectangle 3"/>
          <p:cNvSpPr>
            <a:spLocks noChangeArrowheads="1"/>
          </p:cNvSpPr>
          <p:nvPr/>
        </p:nvSpPr>
        <p:spPr bwMode="auto">
          <a:xfrm>
            <a:off x="3778250" y="9190038"/>
            <a:ext cx="2894013" cy="450850"/>
          </a:xfrm>
          <a:prstGeom prst="rect">
            <a:avLst/>
          </a:prstGeom>
          <a:noFill/>
          <a:ln w="9525">
            <a:noFill/>
            <a:miter lim="800000"/>
            <a:headEnd/>
            <a:tailEnd/>
          </a:ln>
        </p:spPr>
        <p:txBody>
          <a:bodyPr lIns="19050" tIns="0" rIns="19050" bIns="0" anchor="b"/>
          <a:lstStyle/>
          <a:p>
            <a:pPr algn="r" defTabSz="762000"/>
            <a:r>
              <a:rPr lang="fr-FR" sz="1000" b="0" i="1" dirty="0">
                <a:latin typeface="Times New Roman" pitchFamily="18" charset="0"/>
              </a:rPr>
              <a:t>1</a:t>
            </a:r>
          </a:p>
        </p:txBody>
      </p:sp>
      <p:sp>
        <p:nvSpPr>
          <p:cNvPr id="110596" name="Rectangle 4"/>
          <p:cNvSpPr>
            <a:spLocks noChangeArrowheads="1"/>
          </p:cNvSpPr>
          <p:nvPr/>
        </p:nvSpPr>
        <p:spPr bwMode="auto">
          <a:xfrm>
            <a:off x="-30163" y="9190038"/>
            <a:ext cx="2892426" cy="450850"/>
          </a:xfrm>
          <a:prstGeom prst="rect">
            <a:avLst/>
          </a:prstGeom>
          <a:noFill/>
          <a:ln w="9525">
            <a:noFill/>
            <a:miter lim="800000"/>
            <a:headEnd/>
            <a:tailEnd/>
          </a:ln>
        </p:spPr>
        <p:txBody>
          <a:bodyPr wrap="none" anchor="ctr"/>
          <a:lstStyle/>
          <a:p>
            <a:endParaRPr lang="fr-FR" dirty="0"/>
          </a:p>
        </p:txBody>
      </p:sp>
      <p:sp>
        <p:nvSpPr>
          <p:cNvPr id="110597" name="Rectangle 5"/>
          <p:cNvSpPr>
            <a:spLocks noChangeArrowheads="1"/>
          </p:cNvSpPr>
          <p:nvPr/>
        </p:nvSpPr>
        <p:spPr bwMode="auto">
          <a:xfrm>
            <a:off x="-30163" y="11113"/>
            <a:ext cx="2892426" cy="450850"/>
          </a:xfrm>
          <a:prstGeom prst="rect">
            <a:avLst/>
          </a:prstGeom>
          <a:noFill/>
          <a:ln w="9525">
            <a:noFill/>
            <a:miter lim="800000"/>
            <a:headEnd/>
            <a:tailEnd/>
          </a:ln>
        </p:spPr>
        <p:txBody>
          <a:bodyPr wrap="none" anchor="ctr"/>
          <a:lstStyle/>
          <a:p>
            <a:endParaRPr lang="fr-FR" dirty="0"/>
          </a:p>
        </p:txBody>
      </p:sp>
      <p:sp>
        <p:nvSpPr>
          <p:cNvPr id="110598" name="Rectangle 6"/>
          <p:cNvSpPr>
            <a:spLocks noGrp="1" noRot="1" noChangeAspect="1" noChangeArrowheads="1" noTextEdit="1"/>
          </p:cNvSpPr>
          <p:nvPr>
            <p:ph type="sldImg"/>
          </p:nvPr>
        </p:nvSpPr>
        <p:spPr>
          <a:xfrm>
            <a:off x="615950" y="730250"/>
            <a:ext cx="5410200" cy="3606800"/>
          </a:xfrm>
          <a:ln cap="flat"/>
        </p:spPr>
      </p:sp>
      <p:sp>
        <p:nvSpPr>
          <p:cNvPr id="110599" name="Rectangle 7"/>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8550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a:xfrm>
            <a:off x="3884613" y="0"/>
            <a:ext cx="2971800" cy="457200"/>
          </a:xfrm>
          <a:prstGeom prst="rect">
            <a:avLst/>
          </a:prstGeom>
        </p:spPr>
        <p:txBody>
          <a:bodyPr/>
          <a:lstStyle/>
          <a:p>
            <a:r>
              <a:rPr lang="en-US"/>
              <a:t>11/10/2013</a:t>
            </a:r>
            <a:endParaRPr lang="fr-FR"/>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884613" y="8685213"/>
            <a:ext cx="2971800" cy="457200"/>
          </a:xfrm>
          <a:prstGeom prst="rect">
            <a:avLst/>
          </a:prstGeom>
        </p:spPr>
        <p:txBody>
          <a:bodyPr/>
          <a:lstStyle/>
          <a:p>
            <a:fld id="{8410BD2D-901F-46D4-946A-4F307A4B62C4}" type="slidenum">
              <a:rPr lang="fr-FR" smtClean="0"/>
              <a:pPr/>
              <a:t>18</a:t>
            </a:fld>
            <a:endParaRPr lang="fr-FR"/>
          </a:p>
        </p:txBody>
      </p:sp>
    </p:spTree>
    <p:extLst>
      <p:ext uri="{BB962C8B-B14F-4D97-AF65-F5344CB8AC3E}">
        <p14:creationId xmlns:p14="http://schemas.microsoft.com/office/powerpoint/2010/main" val="92556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30250"/>
            <a:ext cx="5410200" cy="3606800"/>
          </a:xfrm>
        </p:spPr>
      </p:sp>
      <p:sp>
        <p:nvSpPr>
          <p:cNvPr id="3" name="Espace réservé des commentaires 2"/>
          <p:cNvSpPr>
            <a:spLocks noGrp="1"/>
          </p:cNvSpPr>
          <p:nvPr>
            <p:ph type="body" idx="1"/>
          </p:nvPr>
        </p:nvSpPr>
        <p:spPr/>
        <p:txBody>
          <a:bodyPr/>
          <a:lstStyle/>
          <a:p>
            <a:pPr hangingPunct="0"/>
            <a:r>
              <a:rPr lang="fr-FR" sz="1200" kern="1200" dirty="0">
                <a:solidFill>
                  <a:schemeClr val="tx1"/>
                </a:solidFill>
                <a:effectLst/>
                <a:latin typeface="Arial" charset="0"/>
                <a:ea typeface="+mn-ea"/>
                <a:cs typeface="Arial" charset="0"/>
              </a:rPr>
              <a:t>En France dans les années 60 avec le nucléaire la Qualité procédurière voit le jour. Pour des raisons de sécurité tout doit être écrit rien ne doit être laissé au hasard. Des missions d’organisation ont bien lieu au Japon dès les années 70 mais sans réelle volonté.</a:t>
            </a:r>
          </a:p>
          <a:p>
            <a:pPr hangingPunct="0"/>
            <a:r>
              <a:rPr lang="fr-FR" sz="1200" kern="1200" dirty="0">
                <a:solidFill>
                  <a:schemeClr val="tx1"/>
                </a:solidFill>
                <a:effectLst/>
                <a:latin typeface="Arial" charset="0"/>
                <a:ea typeface="+mn-ea"/>
                <a:cs typeface="Arial" charset="0"/>
              </a:rPr>
              <a:t> </a:t>
            </a:r>
          </a:p>
          <a:p>
            <a:pPr hangingPunct="0"/>
            <a:r>
              <a:rPr lang="fr-FR" sz="1200" kern="1200" dirty="0">
                <a:solidFill>
                  <a:schemeClr val="tx1"/>
                </a:solidFill>
                <a:effectLst/>
                <a:latin typeface="Arial" charset="0"/>
                <a:ea typeface="+mn-ea"/>
                <a:cs typeface="Arial" charset="0"/>
              </a:rPr>
              <a:t>Si Renault met en place son service qualité en 1958 les effets ne se font sentir que dans les années 80.</a:t>
            </a:r>
          </a:p>
          <a:p>
            <a:pPr hangingPunct="0"/>
            <a:r>
              <a:rPr lang="fr-FR" sz="1200" kern="1200" dirty="0">
                <a:solidFill>
                  <a:schemeClr val="tx1"/>
                </a:solidFill>
                <a:effectLst/>
                <a:latin typeface="Arial" charset="0"/>
                <a:ea typeface="+mn-ea"/>
                <a:cs typeface="Arial" charset="0"/>
              </a:rPr>
              <a:t> </a:t>
            </a:r>
          </a:p>
          <a:p>
            <a:pPr hangingPunct="0"/>
            <a:r>
              <a:rPr lang="fr-FR" sz="1200" kern="1200" dirty="0">
                <a:solidFill>
                  <a:schemeClr val="tx1"/>
                </a:solidFill>
                <a:effectLst/>
                <a:latin typeface="Arial" charset="0"/>
                <a:ea typeface="+mn-ea"/>
                <a:cs typeface="Arial" charset="0"/>
              </a:rPr>
              <a:t>Dans ces mêmes années 80 un phénomène va exploser, il s’agit de la Certification  ISO 9000 permettant à chaque entreprise de valider son Organisation Qualité, c’est à dire d’avoir un système répondant aux exigences de la Norme.</a:t>
            </a:r>
          </a:p>
          <a:p>
            <a:pPr eaLnBrk="1" hangingPunct="1">
              <a:lnSpc>
                <a:spcPct val="80000"/>
              </a:lnSpc>
              <a:buFontTx/>
              <a:buChar char="•"/>
            </a:pPr>
            <a:r>
              <a:rPr lang="fr-FR" sz="1200" dirty="0"/>
              <a:t>ANTIQUITE</a:t>
            </a:r>
          </a:p>
          <a:p>
            <a:pPr eaLnBrk="1" hangingPunct="1">
              <a:lnSpc>
                <a:spcPct val="80000"/>
              </a:lnSpc>
              <a:buFontTx/>
              <a:buChar char="•"/>
            </a:pPr>
            <a:r>
              <a:rPr lang="fr-FR" sz="1200" dirty="0"/>
              <a:t>MOYEN-AGE</a:t>
            </a:r>
          </a:p>
          <a:p>
            <a:pPr eaLnBrk="1" hangingPunct="1">
              <a:lnSpc>
                <a:spcPct val="80000"/>
              </a:lnSpc>
              <a:buFontTx/>
              <a:buChar char="•"/>
            </a:pPr>
            <a:r>
              <a:rPr lang="fr-FR" sz="1200" dirty="0"/>
              <a:t>FRANCE 1664 : COLBERT</a:t>
            </a:r>
          </a:p>
          <a:p>
            <a:pPr eaLnBrk="1" hangingPunct="1">
              <a:lnSpc>
                <a:spcPct val="80000"/>
              </a:lnSpc>
              <a:buFontTx/>
              <a:buChar char="•"/>
            </a:pPr>
            <a:r>
              <a:rPr lang="fr-FR" sz="1200" dirty="0"/>
              <a:t>USA 1920 : DEMING / Dr JONES (La Qualité par les Contrôles statistiques)</a:t>
            </a:r>
          </a:p>
          <a:p>
            <a:pPr eaLnBrk="1" hangingPunct="1">
              <a:lnSpc>
                <a:spcPct val="80000"/>
              </a:lnSpc>
              <a:buFontTx/>
              <a:buChar char="•"/>
            </a:pPr>
            <a:r>
              <a:rPr lang="fr-FR" sz="1200" dirty="0"/>
              <a:t>USA 39-45 : "Ils auraient gagné la guerre grâce à cela..."</a:t>
            </a:r>
          </a:p>
          <a:p>
            <a:pPr eaLnBrk="1" hangingPunct="1">
              <a:lnSpc>
                <a:spcPct val="80000"/>
              </a:lnSpc>
              <a:buFontTx/>
              <a:buChar char="•"/>
            </a:pPr>
            <a:r>
              <a:rPr lang="fr-FR" sz="1200" dirty="0"/>
              <a:t>JAPON 1946 : fondation de la JUSE</a:t>
            </a:r>
          </a:p>
          <a:p>
            <a:pPr eaLnBrk="1" hangingPunct="1">
              <a:lnSpc>
                <a:spcPct val="80000"/>
              </a:lnSpc>
              <a:buFontTx/>
              <a:buChar char="•"/>
            </a:pPr>
            <a:r>
              <a:rPr lang="fr-FR" sz="1200" dirty="0"/>
              <a:t>USA 1950 : Apparition du </a:t>
            </a:r>
            <a:r>
              <a:rPr lang="fr-FR" sz="1200" dirty="0" err="1"/>
              <a:t>Quality</a:t>
            </a:r>
            <a:r>
              <a:rPr lang="fr-FR" sz="1200" dirty="0"/>
              <a:t> Control </a:t>
            </a:r>
            <a:endParaRPr lang="fr-FR" sz="1200" kern="1200" dirty="0">
              <a:solidFill>
                <a:schemeClr val="tx1"/>
              </a:solidFill>
              <a:effectLst/>
              <a:latin typeface="Arial" charset="0"/>
              <a:ea typeface="+mn-ea"/>
              <a:cs typeface="Arial" charset="0"/>
            </a:endParaRPr>
          </a:p>
          <a:p>
            <a:endParaRPr lang="fr-FR" dirty="0"/>
          </a:p>
          <a:p>
            <a:pPr algn="ctr" eaLnBrk="1" hangingPunct="1">
              <a:buFont typeface="Wingdings" pitchFamily="2" charset="2"/>
              <a:buNone/>
            </a:pPr>
            <a:r>
              <a:rPr lang="fr-FR" sz="1200" b="1" dirty="0">
                <a:latin typeface="Lucida Handwriting" panose="03010101010101010101" pitchFamily="66" charset="77"/>
                <a:ea typeface="AppleGothic" charset="-127"/>
                <a:cs typeface="AppleGothic" charset="-127"/>
              </a:rPr>
              <a:t>SI NOS FABRIQUES IMPOSENT A FORCE</a:t>
            </a:r>
          </a:p>
          <a:p>
            <a:pPr algn="ctr" eaLnBrk="1" hangingPunct="1">
              <a:buFont typeface="Wingdings" pitchFamily="2" charset="2"/>
              <a:buNone/>
            </a:pPr>
            <a:r>
              <a:rPr lang="fr-FR" sz="1200" b="1" dirty="0">
                <a:latin typeface="Lucida Handwriting" panose="03010101010101010101" pitchFamily="66" charset="77"/>
                <a:ea typeface="AppleGothic" charset="-127"/>
                <a:cs typeface="AppleGothic" charset="-127"/>
              </a:rPr>
              <a:t>DE SOIN LA QUALITE SUPERIEURE DE</a:t>
            </a:r>
          </a:p>
          <a:p>
            <a:pPr algn="ctr" eaLnBrk="1" hangingPunct="1">
              <a:buFont typeface="Wingdings" pitchFamily="2" charset="2"/>
              <a:buNone/>
            </a:pPr>
            <a:r>
              <a:rPr lang="fr-FR" sz="1200" b="1" dirty="0">
                <a:latin typeface="Lucida Handwriting" panose="03010101010101010101" pitchFamily="66" charset="77"/>
                <a:ea typeface="AppleGothic" charset="-127"/>
                <a:cs typeface="AppleGothic" charset="-127"/>
              </a:rPr>
              <a:t>NOS PRODUITS LES ETRANGERS </a:t>
            </a:r>
          </a:p>
          <a:p>
            <a:pPr algn="ctr" eaLnBrk="1" hangingPunct="1">
              <a:buFont typeface="Wingdings" pitchFamily="2" charset="2"/>
              <a:buNone/>
            </a:pPr>
            <a:r>
              <a:rPr lang="fr-FR" sz="1200" b="1" dirty="0">
                <a:latin typeface="Lucida Handwriting" panose="03010101010101010101" pitchFamily="66" charset="77"/>
                <a:ea typeface="AppleGothic" charset="-127"/>
                <a:cs typeface="AppleGothic" charset="-127"/>
              </a:rPr>
              <a:t>TROUVERONT AVANTAGE A SE FOURNIR </a:t>
            </a:r>
          </a:p>
          <a:p>
            <a:pPr algn="ctr" eaLnBrk="1" hangingPunct="1">
              <a:buFont typeface="Wingdings" pitchFamily="2" charset="2"/>
              <a:buNone/>
            </a:pPr>
            <a:r>
              <a:rPr lang="fr-FR" sz="1200" b="1" dirty="0">
                <a:latin typeface="Lucida Handwriting" panose="03010101010101010101" pitchFamily="66" charset="77"/>
                <a:ea typeface="AppleGothic" charset="-127"/>
                <a:cs typeface="AppleGothic" charset="-127"/>
              </a:rPr>
              <a:t>EN FRANCE ET LEUR ARGENT AFFLUERA </a:t>
            </a:r>
          </a:p>
          <a:p>
            <a:pPr algn="ctr" eaLnBrk="1" hangingPunct="1">
              <a:buFont typeface="Wingdings" pitchFamily="2" charset="2"/>
              <a:buNone/>
            </a:pPr>
            <a:r>
              <a:rPr lang="fr-FR" sz="1200" b="1" dirty="0">
                <a:latin typeface="Lucida Handwriting" panose="03010101010101010101" pitchFamily="66" charset="77"/>
                <a:ea typeface="AppleGothic" charset="-127"/>
                <a:cs typeface="AppleGothic" charset="-127"/>
              </a:rPr>
              <a:t>DANS NOTRE ROYAUME.</a:t>
            </a:r>
          </a:p>
          <a:p>
            <a:endParaRPr lang="fr-FR" dirty="0"/>
          </a:p>
          <a:p>
            <a:endParaRPr lang="fr-FR" dirty="0"/>
          </a:p>
        </p:txBody>
      </p:sp>
    </p:spTree>
    <p:extLst>
      <p:ext uri="{BB962C8B-B14F-4D97-AF65-F5344CB8AC3E}">
        <p14:creationId xmlns:p14="http://schemas.microsoft.com/office/powerpoint/2010/main" val="99938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778250" y="11113"/>
            <a:ext cx="2894013" cy="450850"/>
          </a:xfrm>
          <a:prstGeom prst="rect">
            <a:avLst/>
          </a:prstGeom>
          <a:noFill/>
          <a:ln w="9525">
            <a:noFill/>
            <a:miter lim="800000"/>
            <a:headEnd/>
            <a:tailEnd/>
          </a:ln>
        </p:spPr>
        <p:txBody>
          <a:bodyPr wrap="none" anchor="ctr"/>
          <a:lstStyle/>
          <a:p>
            <a:endParaRPr lang="fr-FR"/>
          </a:p>
        </p:txBody>
      </p:sp>
      <p:sp>
        <p:nvSpPr>
          <p:cNvPr id="115715" name="Rectangle 3"/>
          <p:cNvSpPr>
            <a:spLocks noChangeArrowheads="1"/>
          </p:cNvSpPr>
          <p:nvPr/>
        </p:nvSpPr>
        <p:spPr bwMode="auto">
          <a:xfrm>
            <a:off x="3778250" y="9190038"/>
            <a:ext cx="2894013" cy="450850"/>
          </a:xfrm>
          <a:prstGeom prst="rect">
            <a:avLst/>
          </a:prstGeom>
          <a:noFill/>
          <a:ln w="9525">
            <a:noFill/>
            <a:miter lim="800000"/>
            <a:headEnd/>
            <a:tailEnd/>
          </a:ln>
        </p:spPr>
        <p:txBody>
          <a:bodyPr lIns="19050" tIns="0" rIns="19050" bIns="0" anchor="b"/>
          <a:lstStyle/>
          <a:p>
            <a:pPr algn="r" defTabSz="762000"/>
            <a:r>
              <a:rPr lang="fr-FR" sz="1000" b="0" i="1">
                <a:latin typeface="Times New Roman" pitchFamily="18" charset="0"/>
              </a:rPr>
              <a:t>4</a:t>
            </a:r>
          </a:p>
        </p:txBody>
      </p:sp>
      <p:sp>
        <p:nvSpPr>
          <p:cNvPr id="115716" name="Rectangle 4"/>
          <p:cNvSpPr>
            <a:spLocks noChangeArrowheads="1"/>
          </p:cNvSpPr>
          <p:nvPr/>
        </p:nvSpPr>
        <p:spPr bwMode="auto">
          <a:xfrm>
            <a:off x="-30163" y="9190038"/>
            <a:ext cx="2892426" cy="450850"/>
          </a:xfrm>
          <a:prstGeom prst="rect">
            <a:avLst/>
          </a:prstGeom>
          <a:noFill/>
          <a:ln w="9525">
            <a:noFill/>
            <a:miter lim="800000"/>
            <a:headEnd/>
            <a:tailEnd/>
          </a:ln>
        </p:spPr>
        <p:txBody>
          <a:bodyPr wrap="none" anchor="ctr"/>
          <a:lstStyle/>
          <a:p>
            <a:endParaRPr lang="fr-FR"/>
          </a:p>
        </p:txBody>
      </p:sp>
      <p:sp>
        <p:nvSpPr>
          <p:cNvPr id="115717" name="Rectangle 5"/>
          <p:cNvSpPr>
            <a:spLocks noChangeArrowheads="1"/>
          </p:cNvSpPr>
          <p:nvPr/>
        </p:nvSpPr>
        <p:spPr bwMode="auto">
          <a:xfrm>
            <a:off x="-30163" y="11113"/>
            <a:ext cx="2892426" cy="450850"/>
          </a:xfrm>
          <a:prstGeom prst="rect">
            <a:avLst/>
          </a:prstGeom>
          <a:noFill/>
          <a:ln w="9525">
            <a:noFill/>
            <a:miter lim="800000"/>
            <a:headEnd/>
            <a:tailEnd/>
          </a:ln>
        </p:spPr>
        <p:txBody>
          <a:bodyPr wrap="none" anchor="ctr"/>
          <a:lstStyle/>
          <a:p>
            <a:endParaRPr lang="fr-FR"/>
          </a:p>
        </p:txBody>
      </p:sp>
      <p:sp>
        <p:nvSpPr>
          <p:cNvPr id="115718" name="Rectangle 6"/>
          <p:cNvSpPr>
            <a:spLocks noGrp="1" noRot="1" noChangeAspect="1" noChangeArrowheads="1" noTextEdit="1"/>
          </p:cNvSpPr>
          <p:nvPr>
            <p:ph type="sldImg"/>
          </p:nvPr>
        </p:nvSpPr>
        <p:spPr>
          <a:xfrm>
            <a:off x="615950" y="730250"/>
            <a:ext cx="5410200" cy="3606800"/>
          </a:xfrm>
          <a:ln cap="flat"/>
        </p:spPr>
      </p:sp>
      <p:sp>
        <p:nvSpPr>
          <p:cNvPr id="115719" name="Rectangle 7"/>
          <p:cNvSpPr>
            <a:spLocks noGrp="1" noChangeArrowheads="1"/>
          </p:cNvSpPr>
          <p:nvPr>
            <p:ph type="body" idx="1"/>
          </p:nvPr>
        </p:nvSpPr>
        <p:spPr>
          <a:noFill/>
          <a:ln/>
        </p:spPr>
        <p:txBody>
          <a:bodyPr/>
          <a:lstStyle/>
          <a:p>
            <a:pPr eaLnBrk="1" hangingPunct="1"/>
            <a:r>
              <a:rPr lang="en-US">
                <a:latin typeface="Arial" pitchFamily="34" charset="0"/>
                <a:cs typeface="Arial" pitchFamily="34" charset="0"/>
              </a:rPr>
              <a:t>Notion de </a:t>
            </a:r>
            <a:r>
              <a:rPr lang="en-US" err="1">
                <a:latin typeface="Arial" pitchFamily="34" charset="0"/>
                <a:cs typeface="Arial" pitchFamily="34" charset="0"/>
              </a:rPr>
              <a:t>besoins</a:t>
            </a:r>
            <a:r>
              <a:rPr lang="en-US" baseline="0">
                <a:latin typeface="Arial" pitchFamily="34" charset="0"/>
                <a:cs typeface="Arial" pitchFamily="34" charset="0"/>
              </a:rPr>
              <a:t> </a:t>
            </a:r>
            <a:r>
              <a:rPr lang="en-US" baseline="0" err="1">
                <a:latin typeface="Arial" pitchFamily="34" charset="0"/>
                <a:cs typeface="Arial" pitchFamily="34" charset="0"/>
              </a:rPr>
              <a:t>explicites</a:t>
            </a:r>
            <a:r>
              <a:rPr lang="en-US" baseline="0">
                <a:latin typeface="Arial" pitchFamily="34" charset="0"/>
                <a:cs typeface="Arial" pitchFamily="34" charset="0"/>
              </a:rPr>
              <a:t> et </a:t>
            </a:r>
            <a:r>
              <a:rPr lang="en-US" baseline="0" err="1">
                <a:latin typeface="Arial" pitchFamily="34" charset="0"/>
                <a:cs typeface="Arial" pitchFamily="34" charset="0"/>
              </a:rPr>
              <a:t>implicites</a:t>
            </a:r>
            <a:r>
              <a:rPr lang="en-US" baseline="0">
                <a:latin typeface="Arial" pitchFamily="34" charset="0"/>
                <a:cs typeface="Arial" pitchFamily="34" charset="0"/>
              </a:rPr>
              <a:t> (</a:t>
            </a:r>
            <a:r>
              <a:rPr lang="en-US" baseline="0" err="1">
                <a:latin typeface="Arial" pitchFamily="34" charset="0"/>
                <a:cs typeface="Arial" pitchFamily="34" charset="0"/>
              </a:rPr>
              <a:t>exemple</a:t>
            </a:r>
            <a:r>
              <a:rPr lang="en-US" baseline="0">
                <a:latin typeface="Arial" pitchFamily="34" charset="0"/>
                <a:cs typeface="Arial" pitchFamily="34" charset="0"/>
              </a:rPr>
              <a:t> du </a:t>
            </a:r>
            <a:r>
              <a:rPr lang="en-US" baseline="0" err="1">
                <a:latin typeface="Arial" pitchFamily="34" charset="0"/>
                <a:cs typeface="Arial" pitchFamily="34" charset="0"/>
              </a:rPr>
              <a:t>Wifi</a:t>
            </a:r>
            <a:r>
              <a:rPr lang="en-US" baseline="0">
                <a:latin typeface="Arial" pitchFamily="34" charset="0"/>
                <a:cs typeface="Arial" pitchFamily="34" charset="0"/>
              </a:rPr>
              <a:t>)</a:t>
            </a:r>
            <a:endParaRPr lang="en-US">
              <a:latin typeface="Arial" pitchFamily="34" charset="0"/>
              <a:cs typeface="Arial" pitchFamily="34" charset="0"/>
            </a:endParaRPr>
          </a:p>
        </p:txBody>
      </p:sp>
    </p:spTree>
    <p:extLst>
      <p:ext uri="{BB962C8B-B14F-4D97-AF65-F5344CB8AC3E}">
        <p14:creationId xmlns:p14="http://schemas.microsoft.com/office/powerpoint/2010/main" val="34183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71526" y="1905006"/>
            <a:ext cx="8486775" cy="2593975"/>
          </a:xfrm>
        </p:spPr>
        <p:txBody>
          <a:bodyPr anchor="b"/>
          <a:lstStyle>
            <a:lvl1pPr>
              <a:defRPr sz="5867">
                <a:ln>
                  <a:noFill/>
                </a:ln>
                <a:solidFill>
                  <a:srgbClr val="685C53"/>
                </a:solidFill>
                <a:latin typeface="Calibri Light" panose="020F0302020204030204" pitchFamily="34" charset="0"/>
                <a:cs typeface="Calibri Light" panose="020F0302020204030204" pitchFamily="34" charset="0"/>
              </a:defRPr>
            </a:lvl1pPr>
          </a:lstStyle>
          <a:p>
            <a:r>
              <a:rPr lang="fr-FR" dirty="0"/>
              <a:t>Cliquez pour modifier le style du titre</a:t>
            </a:r>
            <a:endParaRPr lang="en-US" dirty="0"/>
          </a:p>
        </p:txBody>
      </p:sp>
      <p:sp>
        <p:nvSpPr>
          <p:cNvPr id="3" name="Subtitle 2"/>
          <p:cNvSpPr>
            <a:spLocks noGrp="1"/>
          </p:cNvSpPr>
          <p:nvPr>
            <p:ph type="subTitle" idx="1"/>
          </p:nvPr>
        </p:nvSpPr>
        <p:spPr>
          <a:xfrm>
            <a:off x="771525" y="4572000"/>
            <a:ext cx="7269480" cy="1066800"/>
          </a:xfrm>
        </p:spPr>
        <p:txBody>
          <a:bodyPr anchor="t">
            <a:normAutofit/>
          </a:bodyPr>
          <a:lstStyle>
            <a:lvl1pPr marL="0" indent="0" algn="l">
              <a:buNone/>
              <a:defRPr sz="1777">
                <a:solidFill>
                  <a:schemeClr val="tx1">
                    <a:tint val="75000"/>
                  </a:schemeClr>
                </a:solidFill>
              </a:defRPr>
            </a:lvl1pPr>
            <a:lvl2pPr marL="406395" indent="0" algn="ctr">
              <a:buNone/>
              <a:defRPr>
                <a:solidFill>
                  <a:schemeClr val="tx1">
                    <a:tint val="75000"/>
                  </a:schemeClr>
                </a:solidFill>
              </a:defRPr>
            </a:lvl2pPr>
            <a:lvl3pPr marL="812790" indent="0" algn="ctr">
              <a:buNone/>
              <a:defRPr>
                <a:solidFill>
                  <a:schemeClr val="tx1">
                    <a:tint val="75000"/>
                  </a:schemeClr>
                </a:solidFill>
              </a:defRPr>
            </a:lvl3pPr>
            <a:lvl4pPr marL="1219184" indent="0" algn="ctr">
              <a:buNone/>
              <a:defRPr>
                <a:solidFill>
                  <a:schemeClr val="tx1">
                    <a:tint val="75000"/>
                  </a:schemeClr>
                </a:solidFill>
              </a:defRPr>
            </a:lvl4pPr>
            <a:lvl5pPr marL="1625581" indent="0" algn="ctr">
              <a:buNone/>
              <a:defRPr>
                <a:solidFill>
                  <a:schemeClr val="tx1">
                    <a:tint val="75000"/>
                  </a:schemeClr>
                </a:solidFill>
              </a:defRPr>
            </a:lvl5pPr>
            <a:lvl6pPr marL="2031975" indent="0" algn="ctr">
              <a:buNone/>
              <a:defRPr>
                <a:solidFill>
                  <a:schemeClr val="tx1">
                    <a:tint val="75000"/>
                  </a:schemeClr>
                </a:solidFill>
              </a:defRPr>
            </a:lvl6pPr>
            <a:lvl7pPr marL="2438370" indent="0" algn="ctr">
              <a:buNone/>
              <a:defRPr>
                <a:solidFill>
                  <a:schemeClr val="tx1">
                    <a:tint val="75000"/>
                  </a:schemeClr>
                </a:solidFill>
              </a:defRPr>
            </a:lvl7pPr>
            <a:lvl8pPr marL="2844765" indent="0" algn="ctr">
              <a:buNone/>
              <a:defRPr>
                <a:solidFill>
                  <a:schemeClr val="tx1">
                    <a:tint val="75000"/>
                  </a:schemeClr>
                </a:solidFill>
              </a:defRPr>
            </a:lvl8pPr>
            <a:lvl9pPr marL="3251160" indent="0" algn="ctr">
              <a:buNone/>
              <a:defRPr>
                <a:solidFill>
                  <a:schemeClr val="tx1">
                    <a:tint val="75000"/>
                  </a:schemeClr>
                </a:solidFill>
              </a:defRPr>
            </a:lvl9pPr>
          </a:lstStyle>
          <a:p>
            <a:r>
              <a:rPr lang="fr-FR" dirty="0"/>
              <a:t>Cliquez pour modifier le style des sous-titres du masque</a:t>
            </a:r>
            <a:endParaRPr lang="en-US" dirty="0"/>
          </a:p>
        </p:txBody>
      </p:sp>
      <p:sp>
        <p:nvSpPr>
          <p:cNvPr id="6" name="Slide Number Placeholder 5"/>
          <p:cNvSpPr>
            <a:spLocks noGrp="1"/>
          </p:cNvSpPr>
          <p:nvPr>
            <p:ph type="sldNum" sz="quarter" idx="12"/>
          </p:nvPr>
        </p:nvSpPr>
        <p:spPr/>
        <p:txBody>
          <a:bodyPr/>
          <a:lstStyle/>
          <a:p>
            <a:pPr>
              <a:defRPr/>
            </a:pPr>
            <a:fld id="{7183E63D-3F0E-4459-9B72-85B77E9B9620}" type="slidenum">
              <a:rPr lang="fr-FR" smtClean="0"/>
              <a:pPr>
                <a:defRPr/>
              </a:pPr>
              <a:t>‹#›</a:t>
            </a:fld>
            <a:endParaRPr lang="fr-FR" dirty="0"/>
          </a:p>
        </p:txBody>
      </p:sp>
      <p:sp>
        <p:nvSpPr>
          <p:cNvPr id="5" name="ZoneTexte 4">
            <a:extLst>
              <a:ext uri="{FF2B5EF4-FFF2-40B4-BE49-F238E27FC236}">
                <a16:creationId xmlns:a16="http://schemas.microsoft.com/office/drawing/2014/main" xmlns="" id="{B2378233-FE92-46F7-B23F-6B635C2F5D70}"/>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a:t>Présentation réalisée à partir des supports ISEK©</a:t>
            </a:r>
          </a:p>
        </p:txBody>
      </p:sp>
      <p:pic>
        <p:nvPicPr>
          <p:cNvPr id="7" name="Image 6" descr="Une image contenant clipart&#10;&#10;Description générée automatiquement">
            <a:extLst>
              <a:ext uri="{FF2B5EF4-FFF2-40B4-BE49-F238E27FC236}">
                <a16:creationId xmlns:a16="http://schemas.microsoft.com/office/drawing/2014/main" xmlns="" id="{A59701AD-C9D6-442E-A6A5-728CF93F7D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964" y="188640"/>
            <a:ext cx="1078992" cy="7010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p:txBody>
          <a:bodyPr/>
          <a:lstStyle/>
          <a:p>
            <a:pPr>
              <a:defRPr/>
            </a:pPr>
            <a:fld id="{EB4D45E1-D1B7-418F-A840-0929A5AAC232}" type="slidenum">
              <a:rPr lang="fr-FR" smtClean="0"/>
              <a:pPr>
                <a:defRPr/>
              </a:pPr>
              <a:t>‹#›</a:t>
            </a:fld>
            <a:endParaRPr lang="fr-FR"/>
          </a:p>
        </p:txBody>
      </p:sp>
      <p:sp>
        <p:nvSpPr>
          <p:cNvPr id="5" name="ZoneTexte 4">
            <a:extLst>
              <a:ext uri="{FF2B5EF4-FFF2-40B4-BE49-F238E27FC236}">
                <a16:creationId xmlns:a16="http://schemas.microsoft.com/office/drawing/2014/main" xmlns="" id="{0646D0CB-F8DE-4A27-BE1F-8934CE50835B}"/>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err="1"/>
              <a:t>Presentation</a:t>
            </a:r>
            <a:r>
              <a:rPr lang="fr-FR" sz="1000" b="0" dirty="0"/>
              <a:t> </a:t>
            </a:r>
            <a:r>
              <a:rPr lang="fr-FR" sz="1000" b="0" dirty="0" err="1"/>
              <a:t>realisée</a:t>
            </a:r>
            <a:r>
              <a:rPr lang="fr-FR" sz="1000" b="0" dirty="0"/>
              <a:t> à partir des supports ISEK©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6" y="274643"/>
            <a:ext cx="1971675" cy="5851525"/>
          </a:xfrm>
        </p:spPr>
        <p:txBody>
          <a:bodyPr vert="eaVert" anchor="b" anchorCtr="0"/>
          <a:lstStyle/>
          <a:p>
            <a:r>
              <a:rPr lang="fr-FR"/>
              <a:t>Cliquez pour modifier le style du titre</a:t>
            </a:r>
            <a:endParaRPr lang="en-US" dirty="0"/>
          </a:p>
        </p:txBody>
      </p:sp>
      <p:sp>
        <p:nvSpPr>
          <p:cNvPr id="3" name="Vertical Text Placeholder 2"/>
          <p:cNvSpPr>
            <a:spLocks noGrp="1"/>
          </p:cNvSpPr>
          <p:nvPr>
            <p:ph type="body" orient="vert" idx="1"/>
          </p:nvPr>
        </p:nvSpPr>
        <p:spPr>
          <a:xfrm>
            <a:off x="514351" y="274643"/>
            <a:ext cx="6772275"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pPr>
              <a:defRPr/>
            </a:pPr>
            <a:fld id="{36B1D634-3A72-4DC3-8DCD-8E703D2EDCEE}" type="slidenum">
              <a:rPr lang="fr-FR" smtClean="0"/>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62CB46F-8315-41E4-9AB1-2561FACC62C1}"/>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err="1"/>
              <a:t>Presentation</a:t>
            </a:r>
            <a:r>
              <a:rPr lang="fr-FR" sz="1000" b="0" dirty="0"/>
              <a:t> </a:t>
            </a:r>
            <a:r>
              <a:rPr lang="fr-FR" sz="1000" b="0" dirty="0" err="1"/>
              <a:t>realisée</a:t>
            </a:r>
            <a:r>
              <a:rPr lang="fr-FR" sz="1000" b="0" dirty="0"/>
              <a:t> à partir des supports ISEK©</a:t>
            </a:r>
          </a:p>
        </p:txBody>
      </p:sp>
    </p:spTree>
    <p:extLst>
      <p:ext uri="{BB962C8B-B14F-4D97-AF65-F5344CB8AC3E}">
        <p14:creationId xmlns:p14="http://schemas.microsoft.com/office/powerpoint/2010/main" val="1616906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58E9812-A857-44DD-810E-3D119012A1E6}"/>
              </a:ext>
            </a:extLst>
          </p:cNvPr>
          <p:cNvSpPr>
            <a:spLocks noGrp="1"/>
          </p:cNvSpPr>
          <p:nvPr>
            <p:ph type="ctrTitle"/>
          </p:nvPr>
        </p:nvSpPr>
        <p:spPr>
          <a:xfrm>
            <a:off x="1285875" y="1122363"/>
            <a:ext cx="7715250" cy="2387600"/>
          </a:xfrm>
        </p:spPr>
        <p:txBody>
          <a:bodyPr anchor="b"/>
          <a:lstStyle>
            <a:lvl1pPr algn="ctr">
              <a:defRPr sz="5063"/>
            </a:lvl1pPr>
          </a:lstStyle>
          <a:p>
            <a:r>
              <a:rPr lang="fr-FR"/>
              <a:t>Modifiez le style du titre</a:t>
            </a:r>
          </a:p>
        </p:txBody>
      </p:sp>
      <p:sp>
        <p:nvSpPr>
          <p:cNvPr id="3" name="Sous-titre 2">
            <a:extLst>
              <a:ext uri="{FF2B5EF4-FFF2-40B4-BE49-F238E27FC236}">
                <a16:creationId xmlns:a16="http://schemas.microsoft.com/office/drawing/2014/main" xmlns="" id="{84A4CC17-3595-48AD-B4D2-E29838D85213}"/>
              </a:ext>
            </a:extLst>
          </p:cNvPr>
          <p:cNvSpPr>
            <a:spLocks noGrp="1"/>
          </p:cNvSpPr>
          <p:nvPr>
            <p:ph type="subTitle" idx="1"/>
          </p:nvPr>
        </p:nvSpPr>
        <p:spPr>
          <a:xfrm>
            <a:off x="1285875" y="3602038"/>
            <a:ext cx="771525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099D7575-0A98-4D6A-9B97-611E70427EB7}"/>
              </a:ext>
            </a:extLst>
          </p:cNvPr>
          <p:cNvSpPr>
            <a:spLocks noGrp="1"/>
          </p:cNvSpPr>
          <p:nvPr>
            <p:ph type="dt" sz="half" idx="10"/>
          </p:nvPr>
        </p:nvSpPr>
        <p:spPr/>
        <p:txBody>
          <a:bodyPr/>
          <a:lstStyle/>
          <a:p>
            <a:fld id="{79732ED5-42AE-C445-BC24-1E33E562AD06}" type="datetime1">
              <a:rPr lang="fr-FR" smtClean="0"/>
              <a:t>26/08/19</a:t>
            </a:fld>
            <a:endParaRPr lang="en-US" dirty="0"/>
          </a:p>
        </p:txBody>
      </p:sp>
      <p:sp>
        <p:nvSpPr>
          <p:cNvPr id="5" name="Espace réservé du pied de page 4">
            <a:extLst>
              <a:ext uri="{FF2B5EF4-FFF2-40B4-BE49-F238E27FC236}">
                <a16:creationId xmlns:a16="http://schemas.microsoft.com/office/drawing/2014/main" xmlns="" id="{A677EEC3-2142-4343-96D6-1B036CA0881E}"/>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CC79ACD5-37FF-482F-9F7D-C77599F859B8}"/>
              </a:ext>
            </a:extLst>
          </p:cNvPr>
          <p:cNvSpPr>
            <a:spLocks noGrp="1"/>
          </p:cNvSpPr>
          <p:nvPr>
            <p:ph type="sldNum" sz="quarter" idx="12"/>
          </p:nvPr>
        </p:nvSpPr>
        <p:spPr/>
        <p:txBody>
          <a:bodyPr/>
          <a:lstStyle/>
          <a:p>
            <a:pPr>
              <a:defRPr/>
            </a:pPr>
            <a:fld id="{7183E63D-3F0E-4459-9B72-85B77E9B9620}" type="slidenum">
              <a:rPr lang="fr-FR" smtClean="0"/>
              <a:pPr>
                <a:defRPr/>
              </a:pPr>
              <a:t>‹#›</a:t>
            </a:fld>
            <a:endParaRPr lang="fr-FR"/>
          </a:p>
        </p:txBody>
      </p:sp>
      <p:sp>
        <p:nvSpPr>
          <p:cNvPr id="7" name="ZoneTexte 6">
            <a:extLst>
              <a:ext uri="{FF2B5EF4-FFF2-40B4-BE49-F238E27FC236}">
                <a16:creationId xmlns:a16="http://schemas.microsoft.com/office/drawing/2014/main" xmlns="" id="{9DF0184E-C9F5-4187-AFDB-5696D8B9C4D7}"/>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err="1"/>
              <a:t>Presentation</a:t>
            </a:r>
            <a:r>
              <a:rPr lang="fr-FR" sz="1000" b="0" dirty="0"/>
              <a:t> </a:t>
            </a:r>
            <a:r>
              <a:rPr lang="fr-FR" sz="1000" b="0" dirty="0" err="1"/>
              <a:t>realisée</a:t>
            </a:r>
            <a:r>
              <a:rPr lang="fr-FR" sz="1000" b="0" dirty="0"/>
              <a:t> à partir des supports ISEK©</a:t>
            </a:r>
          </a:p>
        </p:txBody>
      </p:sp>
    </p:spTree>
    <p:extLst>
      <p:ext uri="{BB962C8B-B14F-4D97-AF65-F5344CB8AC3E}">
        <p14:creationId xmlns:p14="http://schemas.microsoft.com/office/powerpoint/2010/main" val="209864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8A0681-B2C9-4617-89AD-93DE60ED477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F002426-1998-457A-9170-8D659E314EBE}"/>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xmlns="" id="{D1F95FB6-F9F7-4CDA-9D56-72D5181D73BB}"/>
              </a:ext>
            </a:extLst>
          </p:cNvPr>
          <p:cNvSpPr>
            <a:spLocks noGrp="1"/>
          </p:cNvSpPr>
          <p:nvPr>
            <p:ph type="dt" sz="half" idx="10"/>
          </p:nvPr>
        </p:nvSpPr>
        <p:spPr/>
        <p:txBody>
          <a:bodyPr/>
          <a:lstStyle/>
          <a:p>
            <a:fld id="{1CC1F71B-CE25-844D-8280-062750C305A3}" type="datetime1">
              <a:rPr lang="fr-FR" smtClean="0"/>
              <a:t>26/08/19</a:t>
            </a:fld>
            <a:endParaRPr lang="en-US" dirty="0"/>
          </a:p>
        </p:txBody>
      </p:sp>
      <p:sp>
        <p:nvSpPr>
          <p:cNvPr id="5" name="Espace réservé du pied de page 4">
            <a:extLst>
              <a:ext uri="{FF2B5EF4-FFF2-40B4-BE49-F238E27FC236}">
                <a16:creationId xmlns:a16="http://schemas.microsoft.com/office/drawing/2014/main" xmlns="" id="{CA81D4AF-2907-4299-AFDF-5C2BE92A4340}"/>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121E48D4-F129-467B-80C4-522E3331C0D2}"/>
              </a:ext>
            </a:extLst>
          </p:cNvPr>
          <p:cNvSpPr>
            <a:spLocks noGrp="1"/>
          </p:cNvSpPr>
          <p:nvPr>
            <p:ph type="sldNum" sz="quarter" idx="12"/>
          </p:nvPr>
        </p:nvSpPr>
        <p:spPr/>
        <p:txBody>
          <a:bodyPr/>
          <a:lstStyle/>
          <a:p>
            <a:pPr>
              <a:defRPr/>
            </a:pPr>
            <a:fld id="{9406A379-C69B-461F-96F8-C94172148C3C}" type="slidenum">
              <a:rPr lang="fr-FR" smtClean="0"/>
              <a:pPr>
                <a:defRPr/>
              </a:pPr>
              <a:t>‹#›</a:t>
            </a:fld>
            <a:endParaRPr lang="fr-FR"/>
          </a:p>
        </p:txBody>
      </p:sp>
      <p:sp>
        <p:nvSpPr>
          <p:cNvPr id="7" name="ZoneTexte 6">
            <a:extLst>
              <a:ext uri="{FF2B5EF4-FFF2-40B4-BE49-F238E27FC236}">
                <a16:creationId xmlns:a16="http://schemas.microsoft.com/office/drawing/2014/main" xmlns="" id="{506EDC52-D075-47C3-9179-A9333CA24802}"/>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err="1"/>
              <a:t>Presentation</a:t>
            </a:r>
            <a:r>
              <a:rPr lang="fr-FR" sz="1000" b="0" dirty="0"/>
              <a:t> </a:t>
            </a:r>
            <a:r>
              <a:rPr lang="fr-FR" sz="1000" b="0" dirty="0" err="1"/>
              <a:t>realisée</a:t>
            </a:r>
            <a:r>
              <a:rPr lang="fr-FR" sz="1000" b="0" dirty="0"/>
              <a:t> à partir des supports ISEK©</a:t>
            </a:r>
          </a:p>
        </p:txBody>
      </p:sp>
    </p:spTree>
    <p:extLst>
      <p:ext uri="{BB962C8B-B14F-4D97-AF65-F5344CB8AC3E}">
        <p14:creationId xmlns:p14="http://schemas.microsoft.com/office/powerpoint/2010/main" val="293937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2122CD-9EAE-4B8B-9257-8688FE86C41F}"/>
              </a:ext>
            </a:extLst>
          </p:cNvPr>
          <p:cNvSpPr>
            <a:spLocks noGrp="1"/>
          </p:cNvSpPr>
          <p:nvPr>
            <p:ph type="title"/>
          </p:nvPr>
        </p:nvSpPr>
        <p:spPr>
          <a:xfrm>
            <a:off x="701873" y="1709739"/>
            <a:ext cx="8872538" cy="2852737"/>
          </a:xfrm>
        </p:spPr>
        <p:txBody>
          <a:bodyPr anchor="b"/>
          <a:lstStyle>
            <a:lvl1pPr>
              <a:defRPr sz="5063"/>
            </a:lvl1pPr>
          </a:lstStyle>
          <a:p>
            <a:r>
              <a:rPr lang="fr-FR" dirty="0"/>
              <a:t>Modifiez le style du titre</a:t>
            </a:r>
          </a:p>
        </p:txBody>
      </p:sp>
      <p:sp>
        <p:nvSpPr>
          <p:cNvPr id="3" name="Espace réservé du texte 2">
            <a:extLst>
              <a:ext uri="{FF2B5EF4-FFF2-40B4-BE49-F238E27FC236}">
                <a16:creationId xmlns:a16="http://schemas.microsoft.com/office/drawing/2014/main" xmlns="" id="{E61D7C7E-2322-4165-842F-B4CCF83606AA}"/>
              </a:ext>
            </a:extLst>
          </p:cNvPr>
          <p:cNvSpPr>
            <a:spLocks noGrp="1"/>
          </p:cNvSpPr>
          <p:nvPr>
            <p:ph type="body" idx="1"/>
          </p:nvPr>
        </p:nvSpPr>
        <p:spPr>
          <a:xfrm>
            <a:off x="701873" y="4589464"/>
            <a:ext cx="8872538"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0E0D0FAA-D28F-412E-801B-B1AD0B9B2758}"/>
              </a:ext>
            </a:extLst>
          </p:cNvPr>
          <p:cNvSpPr>
            <a:spLocks noGrp="1"/>
          </p:cNvSpPr>
          <p:nvPr>
            <p:ph type="dt" sz="half" idx="10"/>
          </p:nvPr>
        </p:nvSpPr>
        <p:spPr/>
        <p:txBody>
          <a:bodyPr/>
          <a:lstStyle/>
          <a:p>
            <a:fld id="{A200FDA7-C4A7-9D4E-86D9-C8AA8F682882}" type="datetime1">
              <a:rPr lang="fr-FR" smtClean="0"/>
              <a:t>26/08/19</a:t>
            </a:fld>
            <a:endParaRPr lang="en-US" dirty="0"/>
          </a:p>
        </p:txBody>
      </p:sp>
      <p:sp>
        <p:nvSpPr>
          <p:cNvPr id="5" name="Espace réservé du pied de page 4">
            <a:extLst>
              <a:ext uri="{FF2B5EF4-FFF2-40B4-BE49-F238E27FC236}">
                <a16:creationId xmlns:a16="http://schemas.microsoft.com/office/drawing/2014/main" xmlns="" id="{A028C6EF-0D14-4B8F-81A7-5EA9C179FA4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BA3E3B4F-9C6D-4965-AAC1-29C93AAE37B4}"/>
              </a:ext>
            </a:extLst>
          </p:cNvPr>
          <p:cNvSpPr>
            <a:spLocks noGrp="1"/>
          </p:cNvSpPr>
          <p:nvPr>
            <p:ph type="sldNum" sz="quarter" idx="12"/>
          </p:nvPr>
        </p:nvSpPr>
        <p:spPr/>
        <p:txBody>
          <a:bodyPr/>
          <a:lstStyle/>
          <a:p>
            <a:pPr>
              <a:defRPr/>
            </a:pPr>
            <a:fld id="{EDD4F06F-91C8-4A0E-B563-533E2512099C}" type="slidenum">
              <a:rPr lang="fr-FR" smtClean="0"/>
              <a:pPr>
                <a:defRPr/>
              </a:pPr>
              <a:t>‹#›</a:t>
            </a:fld>
            <a:endParaRPr lang="fr-FR"/>
          </a:p>
        </p:txBody>
      </p:sp>
      <p:sp>
        <p:nvSpPr>
          <p:cNvPr id="7" name="ZoneTexte 6">
            <a:extLst>
              <a:ext uri="{FF2B5EF4-FFF2-40B4-BE49-F238E27FC236}">
                <a16:creationId xmlns:a16="http://schemas.microsoft.com/office/drawing/2014/main" xmlns="" id="{FF4DBEFD-91E0-4A45-8262-A18F94BE8DE6}"/>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err="1"/>
              <a:t>Presentation</a:t>
            </a:r>
            <a:r>
              <a:rPr lang="fr-FR" sz="1000" b="0" dirty="0"/>
              <a:t> </a:t>
            </a:r>
            <a:r>
              <a:rPr lang="fr-FR" sz="1000" b="0" dirty="0" err="1"/>
              <a:t>realisée</a:t>
            </a:r>
            <a:r>
              <a:rPr lang="fr-FR" sz="1000" b="0" dirty="0"/>
              <a:t> à partir des supports ISEK©</a:t>
            </a:r>
          </a:p>
        </p:txBody>
      </p:sp>
    </p:spTree>
    <p:extLst>
      <p:ext uri="{BB962C8B-B14F-4D97-AF65-F5344CB8AC3E}">
        <p14:creationId xmlns:p14="http://schemas.microsoft.com/office/powerpoint/2010/main" val="314987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A383AEE-7F2F-43BF-A098-B794A019A6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0CADA20B-FE8F-4E58-9E2B-A9DC56DDD4C0}"/>
              </a:ext>
            </a:extLst>
          </p:cNvPr>
          <p:cNvSpPr>
            <a:spLocks noGrp="1"/>
          </p:cNvSpPr>
          <p:nvPr>
            <p:ph sz="half" idx="1"/>
          </p:nvPr>
        </p:nvSpPr>
        <p:spPr>
          <a:xfrm>
            <a:off x="707231" y="1825625"/>
            <a:ext cx="4371975"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60444FAF-5E12-4EAA-9FCC-73F2FDE9EA7D}"/>
              </a:ext>
            </a:extLst>
          </p:cNvPr>
          <p:cNvSpPr>
            <a:spLocks noGrp="1"/>
          </p:cNvSpPr>
          <p:nvPr>
            <p:ph sz="half" idx="2"/>
          </p:nvPr>
        </p:nvSpPr>
        <p:spPr>
          <a:xfrm>
            <a:off x="5207794" y="1825625"/>
            <a:ext cx="4371975"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79154F7-7B2B-4F26-9DDB-5096D05EFAD9}"/>
              </a:ext>
            </a:extLst>
          </p:cNvPr>
          <p:cNvSpPr>
            <a:spLocks noGrp="1"/>
          </p:cNvSpPr>
          <p:nvPr>
            <p:ph type="dt" sz="half" idx="10"/>
          </p:nvPr>
        </p:nvSpPr>
        <p:spPr/>
        <p:txBody>
          <a:bodyPr/>
          <a:lstStyle/>
          <a:p>
            <a:fld id="{F62CBEA4-2330-7E4A-BE4B-5B8ACB687AAC}" type="datetime1">
              <a:rPr lang="fr-FR" smtClean="0"/>
              <a:t>26/08/19</a:t>
            </a:fld>
            <a:endParaRPr lang="en-US" dirty="0"/>
          </a:p>
        </p:txBody>
      </p:sp>
      <p:sp>
        <p:nvSpPr>
          <p:cNvPr id="6" name="Espace réservé du pied de page 5">
            <a:extLst>
              <a:ext uri="{FF2B5EF4-FFF2-40B4-BE49-F238E27FC236}">
                <a16:creationId xmlns:a16="http://schemas.microsoft.com/office/drawing/2014/main" xmlns="" id="{2862D6A5-B19E-4CE6-A194-7E2929C1DA17}"/>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xmlns="" id="{086D62B2-4A93-4614-B16D-3008AA86F621}"/>
              </a:ext>
            </a:extLst>
          </p:cNvPr>
          <p:cNvSpPr>
            <a:spLocks noGrp="1"/>
          </p:cNvSpPr>
          <p:nvPr>
            <p:ph type="sldNum" sz="quarter" idx="12"/>
          </p:nvPr>
        </p:nvSpPr>
        <p:spPr/>
        <p:txBody>
          <a:bodyPr/>
          <a:lstStyle/>
          <a:p>
            <a:pPr>
              <a:defRPr/>
            </a:pPr>
            <a:fld id="{044CD76B-E397-49D8-8F49-1D53FB8DC0F5}" type="slidenum">
              <a:rPr lang="fr-FR" smtClean="0"/>
              <a:pPr>
                <a:defRPr/>
              </a:pPr>
              <a:t>‹#›</a:t>
            </a:fld>
            <a:endParaRPr lang="fr-FR"/>
          </a:p>
        </p:txBody>
      </p:sp>
    </p:spTree>
    <p:extLst>
      <p:ext uri="{BB962C8B-B14F-4D97-AF65-F5344CB8AC3E}">
        <p14:creationId xmlns:p14="http://schemas.microsoft.com/office/powerpoint/2010/main" val="166811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FBB680-4B38-4760-BBFA-C564EF7E1E46}"/>
              </a:ext>
            </a:extLst>
          </p:cNvPr>
          <p:cNvSpPr>
            <a:spLocks noGrp="1"/>
          </p:cNvSpPr>
          <p:nvPr>
            <p:ph type="title"/>
          </p:nvPr>
        </p:nvSpPr>
        <p:spPr>
          <a:xfrm>
            <a:off x="708571" y="365126"/>
            <a:ext cx="8872538"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7B6B37B2-A556-4CC8-9464-A1080AD269D2}"/>
              </a:ext>
            </a:extLst>
          </p:cNvPr>
          <p:cNvSpPr>
            <a:spLocks noGrp="1"/>
          </p:cNvSpPr>
          <p:nvPr>
            <p:ph type="body" idx="1"/>
          </p:nvPr>
        </p:nvSpPr>
        <p:spPr>
          <a:xfrm>
            <a:off x="708571" y="1681163"/>
            <a:ext cx="4351883"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279AEC02-7E25-4165-BF59-9228B0F25F94}"/>
              </a:ext>
            </a:extLst>
          </p:cNvPr>
          <p:cNvSpPr>
            <a:spLocks noGrp="1"/>
          </p:cNvSpPr>
          <p:nvPr>
            <p:ph sz="half" idx="2"/>
          </p:nvPr>
        </p:nvSpPr>
        <p:spPr>
          <a:xfrm>
            <a:off x="708571" y="2505075"/>
            <a:ext cx="4351883"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BE554A2D-8DBF-402C-8950-08E07F32DDB7}"/>
              </a:ext>
            </a:extLst>
          </p:cNvPr>
          <p:cNvSpPr>
            <a:spLocks noGrp="1"/>
          </p:cNvSpPr>
          <p:nvPr>
            <p:ph type="body" sz="quarter" idx="3"/>
          </p:nvPr>
        </p:nvSpPr>
        <p:spPr>
          <a:xfrm>
            <a:off x="5207794" y="1681163"/>
            <a:ext cx="4373315"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AEE2334C-8E95-43B2-9CC8-7EF38B81457F}"/>
              </a:ext>
            </a:extLst>
          </p:cNvPr>
          <p:cNvSpPr>
            <a:spLocks noGrp="1"/>
          </p:cNvSpPr>
          <p:nvPr>
            <p:ph sz="quarter" idx="4"/>
          </p:nvPr>
        </p:nvSpPr>
        <p:spPr>
          <a:xfrm>
            <a:off x="5207794" y="2505075"/>
            <a:ext cx="4373315"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8E5CEF12-743E-4584-977C-B627C8E28545}"/>
              </a:ext>
            </a:extLst>
          </p:cNvPr>
          <p:cNvSpPr>
            <a:spLocks noGrp="1"/>
          </p:cNvSpPr>
          <p:nvPr>
            <p:ph type="dt" sz="half" idx="10"/>
          </p:nvPr>
        </p:nvSpPr>
        <p:spPr/>
        <p:txBody>
          <a:bodyPr/>
          <a:lstStyle/>
          <a:p>
            <a:fld id="{0E3A8FC6-D3D6-5249-95BC-FDC5A3C1656F}" type="datetime1">
              <a:rPr lang="fr-FR" smtClean="0"/>
              <a:t>26/08/19</a:t>
            </a:fld>
            <a:endParaRPr lang="en-US" dirty="0"/>
          </a:p>
        </p:txBody>
      </p:sp>
      <p:sp>
        <p:nvSpPr>
          <p:cNvPr id="8" name="Espace réservé du pied de page 7">
            <a:extLst>
              <a:ext uri="{FF2B5EF4-FFF2-40B4-BE49-F238E27FC236}">
                <a16:creationId xmlns:a16="http://schemas.microsoft.com/office/drawing/2014/main" xmlns="" id="{BD22918E-2B28-4B30-AF5C-3EF6082335F8}"/>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xmlns="" id="{73E21C74-4487-4CF1-87B4-B35DB8E5B66E}"/>
              </a:ext>
            </a:extLst>
          </p:cNvPr>
          <p:cNvSpPr>
            <a:spLocks noGrp="1"/>
          </p:cNvSpPr>
          <p:nvPr>
            <p:ph type="sldNum" sz="quarter" idx="12"/>
          </p:nvPr>
        </p:nvSpPr>
        <p:spPr/>
        <p:txBody>
          <a:bodyPr/>
          <a:lstStyle/>
          <a:p>
            <a:pPr>
              <a:defRPr/>
            </a:pPr>
            <a:fld id="{7FB5107A-1457-4DEF-8B9A-13416E084A3C}" type="slidenum">
              <a:rPr lang="fr-FR" smtClean="0"/>
              <a:pPr>
                <a:defRPr/>
              </a:pPr>
              <a:t>‹#›</a:t>
            </a:fld>
            <a:endParaRPr lang="fr-FR"/>
          </a:p>
        </p:txBody>
      </p:sp>
    </p:spTree>
    <p:extLst>
      <p:ext uri="{BB962C8B-B14F-4D97-AF65-F5344CB8AC3E}">
        <p14:creationId xmlns:p14="http://schemas.microsoft.com/office/powerpoint/2010/main" val="284142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7513D7-A811-41ED-9A4B-5C9AA99481BF}"/>
              </a:ext>
            </a:extLst>
          </p:cNvPr>
          <p:cNvSpPr>
            <a:spLocks noGrp="1"/>
          </p:cNvSpPr>
          <p:nvPr>
            <p:ph type="title"/>
          </p:nvPr>
        </p:nvSpPr>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xmlns="" id="{0C164E47-29C4-470A-A35F-2B2025352E94}"/>
              </a:ext>
            </a:extLst>
          </p:cNvPr>
          <p:cNvSpPr>
            <a:spLocks noGrp="1"/>
          </p:cNvSpPr>
          <p:nvPr>
            <p:ph type="dt" sz="half" idx="10"/>
          </p:nvPr>
        </p:nvSpPr>
        <p:spPr/>
        <p:txBody>
          <a:bodyPr/>
          <a:lstStyle/>
          <a:p>
            <a:fld id="{F544E355-546A-5A46-87DE-603B6D3C0423}" type="datetime1">
              <a:rPr lang="fr-FR" smtClean="0"/>
              <a:t>26/08/19</a:t>
            </a:fld>
            <a:endParaRPr lang="en-US" dirty="0"/>
          </a:p>
        </p:txBody>
      </p:sp>
      <p:sp>
        <p:nvSpPr>
          <p:cNvPr id="4" name="Espace réservé du pied de page 3">
            <a:extLst>
              <a:ext uri="{FF2B5EF4-FFF2-40B4-BE49-F238E27FC236}">
                <a16:creationId xmlns:a16="http://schemas.microsoft.com/office/drawing/2014/main" xmlns="" id="{5B351A22-0CB7-4F40-A087-D9F34A437AB3}"/>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xmlns="" id="{00897B8F-997B-494D-BDCA-2769F2B95A48}"/>
              </a:ext>
            </a:extLst>
          </p:cNvPr>
          <p:cNvSpPr>
            <a:spLocks noGrp="1"/>
          </p:cNvSpPr>
          <p:nvPr>
            <p:ph type="sldNum" sz="quarter" idx="12"/>
          </p:nvPr>
        </p:nvSpPr>
        <p:spPr/>
        <p:txBody>
          <a:bodyPr/>
          <a:lstStyle/>
          <a:p>
            <a:pPr>
              <a:defRPr/>
            </a:pPr>
            <a:fld id="{1263F6F8-082D-426F-89CE-10EE103F99D9}" type="slidenum">
              <a:rPr lang="fr-FR" smtClean="0"/>
              <a:pPr>
                <a:defRPr/>
              </a:pPr>
              <a:t>‹#›</a:t>
            </a:fld>
            <a:endParaRPr lang="fr-FR"/>
          </a:p>
        </p:txBody>
      </p:sp>
    </p:spTree>
    <p:extLst>
      <p:ext uri="{BB962C8B-B14F-4D97-AF65-F5344CB8AC3E}">
        <p14:creationId xmlns:p14="http://schemas.microsoft.com/office/powerpoint/2010/main" val="248557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44588BAE-8660-4EAC-A033-8FE8D47FA24D}"/>
              </a:ext>
            </a:extLst>
          </p:cNvPr>
          <p:cNvSpPr>
            <a:spLocks noGrp="1"/>
          </p:cNvSpPr>
          <p:nvPr>
            <p:ph type="dt" sz="half" idx="10"/>
          </p:nvPr>
        </p:nvSpPr>
        <p:spPr/>
        <p:txBody>
          <a:bodyPr/>
          <a:lstStyle/>
          <a:p>
            <a:fld id="{2E152376-7142-9945-898B-288ED95406E3}" type="datetime1">
              <a:rPr lang="fr-FR" smtClean="0"/>
              <a:t>26/08/19</a:t>
            </a:fld>
            <a:endParaRPr lang="en-US" dirty="0"/>
          </a:p>
        </p:txBody>
      </p:sp>
      <p:sp>
        <p:nvSpPr>
          <p:cNvPr id="3" name="Espace réservé du pied de page 2">
            <a:extLst>
              <a:ext uri="{FF2B5EF4-FFF2-40B4-BE49-F238E27FC236}">
                <a16:creationId xmlns:a16="http://schemas.microsoft.com/office/drawing/2014/main" xmlns="" id="{77EA43CF-1838-4760-9B94-1D895005BFFE}"/>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xmlns="" id="{878BD160-84E9-434F-9555-3D316C2B2574}"/>
              </a:ext>
            </a:extLst>
          </p:cNvPr>
          <p:cNvSpPr>
            <a:spLocks noGrp="1"/>
          </p:cNvSpPr>
          <p:nvPr>
            <p:ph type="sldNum" sz="quarter" idx="12"/>
          </p:nvPr>
        </p:nvSpPr>
        <p:spPr/>
        <p:txBody>
          <a:bodyPr/>
          <a:lstStyle/>
          <a:p>
            <a:pPr>
              <a:defRPr/>
            </a:pPr>
            <a:fld id="{CB0801A4-A396-4675-9902-527C3EB485B9}" type="slidenum">
              <a:rPr lang="fr-FR" smtClean="0"/>
              <a:pPr>
                <a:defRPr/>
              </a:pPr>
              <a:t>‹#›</a:t>
            </a:fld>
            <a:endParaRPr lang="fr-FR"/>
          </a:p>
        </p:txBody>
      </p:sp>
    </p:spTree>
    <p:extLst>
      <p:ext uri="{BB962C8B-B14F-4D97-AF65-F5344CB8AC3E}">
        <p14:creationId xmlns:p14="http://schemas.microsoft.com/office/powerpoint/2010/main" val="316878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Light" panose="020F0302020204030204" pitchFamily="34" charset="0"/>
                <a:cs typeface="Calibri Light" panose="020F0302020204030204" pitchFamily="34" charset="0"/>
              </a:defRPr>
            </a:lvl1pPr>
          </a:lstStyle>
          <a:p>
            <a:r>
              <a:rPr lang="fr-FR" dirty="0"/>
              <a:t>Cliquez pour modifier le style du titre</a:t>
            </a:r>
            <a:endParaRPr lang="en-US" dirty="0"/>
          </a:p>
        </p:txBody>
      </p:sp>
      <p:sp>
        <p:nvSpPr>
          <p:cNvPr id="3" name="Content Placeholder 2"/>
          <p:cNvSpPr>
            <a:spLocks noGrp="1"/>
          </p:cNvSpPr>
          <p:nvPr>
            <p:ph idx="1"/>
          </p:nvPr>
        </p:nvSpPr>
        <p:spPr/>
        <p:txBody>
          <a:bodyPr/>
          <a:lstStyle>
            <a:lvl1pPr>
              <a:defRPr sz="1955">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p:txBody>
          <a:bodyPr/>
          <a:lstStyle>
            <a:lvl1pPr>
              <a:defRPr sz="1244">
                <a:solidFill>
                  <a:schemeClr val="bg1"/>
                </a:solidFill>
              </a:defRPr>
            </a:lvl1pPr>
          </a:lstStyle>
          <a:p>
            <a:pPr>
              <a:defRPr/>
            </a:pPr>
            <a:fld id="{9406A379-C69B-461F-96F8-C94172148C3C}" type="slidenum">
              <a:rPr lang="fr-FR" smtClean="0"/>
              <a:pPr>
                <a:defRPr/>
              </a:pPr>
              <a:t>‹#›</a:t>
            </a:fld>
            <a:endParaRPr lang="fr-FR"/>
          </a:p>
        </p:txBody>
      </p:sp>
      <p:sp>
        <p:nvSpPr>
          <p:cNvPr id="4" name="ZoneTexte 3">
            <a:extLst>
              <a:ext uri="{FF2B5EF4-FFF2-40B4-BE49-F238E27FC236}">
                <a16:creationId xmlns:a16="http://schemas.microsoft.com/office/drawing/2014/main" xmlns="" id="{F90854A2-0A2C-4E9A-8676-4BB4187AA8D2}"/>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err="1"/>
              <a:t>Presentation</a:t>
            </a:r>
            <a:r>
              <a:rPr lang="fr-FR" sz="1000" b="0" dirty="0"/>
              <a:t> </a:t>
            </a:r>
            <a:r>
              <a:rPr lang="fr-FR" sz="1000" b="0" dirty="0" err="1"/>
              <a:t>realisée</a:t>
            </a:r>
            <a:r>
              <a:rPr lang="fr-FR" sz="1000" b="0" dirty="0"/>
              <a:t> à partir des supports ISEK©</a:t>
            </a:r>
          </a:p>
        </p:txBody>
      </p:sp>
      <p:pic>
        <p:nvPicPr>
          <p:cNvPr id="7" name="Image 6" descr="Une image contenant clipart&#10;&#10;Description générée automatiquement">
            <a:extLst>
              <a:ext uri="{FF2B5EF4-FFF2-40B4-BE49-F238E27FC236}">
                <a16:creationId xmlns:a16="http://schemas.microsoft.com/office/drawing/2014/main" xmlns="" id="{978ABF1A-A2BC-4036-8E92-8F019EA75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7555" y="457360"/>
            <a:ext cx="1078992" cy="7010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D144F0E-06B3-4BC8-AF37-CBA63302192B}"/>
              </a:ext>
            </a:extLst>
          </p:cNvPr>
          <p:cNvSpPr>
            <a:spLocks noGrp="1"/>
          </p:cNvSpPr>
          <p:nvPr>
            <p:ph type="title"/>
          </p:nvPr>
        </p:nvSpPr>
        <p:spPr>
          <a:xfrm>
            <a:off x="708572" y="457200"/>
            <a:ext cx="3317825" cy="1600200"/>
          </a:xfrm>
        </p:spPr>
        <p:txBody>
          <a:bodyPr anchor="b"/>
          <a:lstStyle>
            <a:lvl1pPr>
              <a:defRPr sz="2700"/>
            </a:lvl1pPr>
          </a:lstStyle>
          <a:p>
            <a:r>
              <a:rPr lang="fr-FR"/>
              <a:t>Modifiez le style du titre</a:t>
            </a:r>
          </a:p>
        </p:txBody>
      </p:sp>
      <p:sp>
        <p:nvSpPr>
          <p:cNvPr id="3" name="Espace réservé du contenu 2">
            <a:extLst>
              <a:ext uri="{FF2B5EF4-FFF2-40B4-BE49-F238E27FC236}">
                <a16:creationId xmlns:a16="http://schemas.microsoft.com/office/drawing/2014/main" xmlns="" id="{6BF2B1FC-E76D-4436-AE20-EFA9CAF6ABAE}"/>
              </a:ext>
            </a:extLst>
          </p:cNvPr>
          <p:cNvSpPr>
            <a:spLocks noGrp="1"/>
          </p:cNvSpPr>
          <p:nvPr>
            <p:ph idx="1"/>
          </p:nvPr>
        </p:nvSpPr>
        <p:spPr>
          <a:xfrm>
            <a:off x="4373315" y="987426"/>
            <a:ext cx="5207794"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84F4C0EB-28C4-4C6B-9B27-50805FEBBE62}"/>
              </a:ext>
            </a:extLst>
          </p:cNvPr>
          <p:cNvSpPr>
            <a:spLocks noGrp="1"/>
          </p:cNvSpPr>
          <p:nvPr>
            <p:ph type="body" sz="half" idx="2"/>
          </p:nvPr>
        </p:nvSpPr>
        <p:spPr>
          <a:xfrm>
            <a:off x="708572" y="2057400"/>
            <a:ext cx="3317825"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439579E4-0D1A-40DD-8F4D-4134D2289518}"/>
              </a:ext>
            </a:extLst>
          </p:cNvPr>
          <p:cNvSpPr>
            <a:spLocks noGrp="1"/>
          </p:cNvSpPr>
          <p:nvPr>
            <p:ph type="dt" sz="half" idx="10"/>
          </p:nvPr>
        </p:nvSpPr>
        <p:spPr/>
        <p:txBody>
          <a:bodyPr/>
          <a:lstStyle/>
          <a:p>
            <a:fld id="{5F12CEED-2429-0340-A348-E37FDD3C2819}" type="datetime1">
              <a:rPr lang="fr-FR" smtClean="0"/>
              <a:t>26/08/19</a:t>
            </a:fld>
            <a:endParaRPr lang="en-US" dirty="0"/>
          </a:p>
        </p:txBody>
      </p:sp>
      <p:sp>
        <p:nvSpPr>
          <p:cNvPr id="6" name="Espace réservé du pied de page 5">
            <a:extLst>
              <a:ext uri="{FF2B5EF4-FFF2-40B4-BE49-F238E27FC236}">
                <a16:creationId xmlns:a16="http://schemas.microsoft.com/office/drawing/2014/main" xmlns="" id="{05460662-90F9-4FEF-950E-EB9927E8075B}"/>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xmlns="" id="{F145E994-6DE2-41FB-8F8B-8AF67CBE9935}"/>
              </a:ext>
            </a:extLst>
          </p:cNvPr>
          <p:cNvSpPr>
            <a:spLocks noGrp="1"/>
          </p:cNvSpPr>
          <p:nvPr>
            <p:ph type="sldNum" sz="quarter" idx="12"/>
          </p:nvPr>
        </p:nvSpPr>
        <p:spPr/>
        <p:txBody>
          <a:bodyPr/>
          <a:lstStyle/>
          <a:p>
            <a:pPr>
              <a:defRPr/>
            </a:pPr>
            <a:fld id="{EDE1A5D3-2E19-4815-B814-817FAB1BF22D}" type="slidenum">
              <a:rPr lang="fr-FR" smtClean="0"/>
              <a:pPr>
                <a:defRPr/>
              </a:pPr>
              <a:t>‹#›</a:t>
            </a:fld>
            <a:endParaRPr lang="fr-FR"/>
          </a:p>
        </p:txBody>
      </p:sp>
    </p:spTree>
    <p:extLst>
      <p:ext uri="{BB962C8B-B14F-4D97-AF65-F5344CB8AC3E}">
        <p14:creationId xmlns:p14="http://schemas.microsoft.com/office/powerpoint/2010/main" val="417861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2483EA-DA9E-431E-9D88-E462BA173959}"/>
              </a:ext>
            </a:extLst>
          </p:cNvPr>
          <p:cNvSpPr>
            <a:spLocks noGrp="1"/>
          </p:cNvSpPr>
          <p:nvPr>
            <p:ph type="title"/>
          </p:nvPr>
        </p:nvSpPr>
        <p:spPr>
          <a:xfrm>
            <a:off x="708572" y="457200"/>
            <a:ext cx="3317825" cy="1600200"/>
          </a:xfrm>
        </p:spPr>
        <p:txBody>
          <a:bodyPr anchor="b"/>
          <a:lstStyle>
            <a:lvl1pPr>
              <a:defRPr sz="2700"/>
            </a:lvl1pPr>
          </a:lstStyle>
          <a:p>
            <a:r>
              <a:rPr lang="fr-FR"/>
              <a:t>Modifiez le style du titre</a:t>
            </a:r>
          </a:p>
        </p:txBody>
      </p:sp>
      <p:sp>
        <p:nvSpPr>
          <p:cNvPr id="3" name="Espace réservé pour une image  2">
            <a:extLst>
              <a:ext uri="{FF2B5EF4-FFF2-40B4-BE49-F238E27FC236}">
                <a16:creationId xmlns:a16="http://schemas.microsoft.com/office/drawing/2014/main" xmlns="" id="{42ADFB51-1258-49D6-AB81-D1F559099BEF}"/>
              </a:ext>
            </a:extLst>
          </p:cNvPr>
          <p:cNvSpPr>
            <a:spLocks noGrp="1"/>
          </p:cNvSpPr>
          <p:nvPr>
            <p:ph type="pic" idx="1"/>
          </p:nvPr>
        </p:nvSpPr>
        <p:spPr>
          <a:xfrm>
            <a:off x="4373315" y="987426"/>
            <a:ext cx="5207794" cy="4873625"/>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endParaRPr lang="fr-FR"/>
          </a:p>
        </p:txBody>
      </p:sp>
      <p:sp>
        <p:nvSpPr>
          <p:cNvPr id="4" name="Espace réservé du texte 3">
            <a:extLst>
              <a:ext uri="{FF2B5EF4-FFF2-40B4-BE49-F238E27FC236}">
                <a16:creationId xmlns:a16="http://schemas.microsoft.com/office/drawing/2014/main" xmlns="" id="{22E4CBD0-6038-46F3-A547-2149C345A8AA}"/>
              </a:ext>
            </a:extLst>
          </p:cNvPr>
          <p:cNvSpPr>
            <a:spLocks noGrp="1"/>
          </p:cNvSpPr>
          <p:nvPr>
            <p:ph type="body" sz="half" idx="2"/>
          </p:nvPr>
        </p:nvSpPr>
        <p:spPr>
          <a:xfrm>
            <a:off x="708572" y="2057400"/>
            <a:ext cx="3317825"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F67133E3-8A9C-4C0D-8479-AAC20524FECE}"/>
              </a:ext>
            </a:extLst>
          </p:cNvPr>
          <p:cNvSpPr>
            <a:spLocks noGrp="1"/>
          </p:cNvSpPr>
          <p:nvPr>
            <p:ph type="dt" sz="half" idx="10"/>
          </p:nvPr>
        </p:nvSpPr>
        <p:spPr/>
        <p:txBody>
          <a:bodyPr/>
          <a:lstStyle/>
          <a:p>
            <a:fld id="{D159418F-D777-1B42-AE2B-F4C38758D3A6}" type="datetime1">
              <a:rPr lang="fr-FR" smtClean="0"/>
              <a:t>26/08/19</a:t>
            </a:fld>
            <a:endParaRPr lang="en-US" dirty="0"/>
          </a:p>
        </p:txBody>
      </p:sp>
      <p:sp>
        <p:nvSpPr>
          <p:cNvPr id="6" name="Espace réservé du pied de page 5">
            <a:extLst>
              <a:ext uri="{FF2B5EF4-FFF2-40B4-BE49-F238E27FC236}">
                <a16:creationId xmlns:a16="http://schemas.microsoft.com/office/drawing/2014/main" xmlns="" id="{A3700D20-B465-470A-89D9-E3441FFF15EE}"/>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xmlns="" id="{521CDBA0-3523-46B6-9B92-247F4BFBEC7B}"/>
              </a:ext>
            </a:extLst>
          </p:cNvPr>
          <p:cNvSpPr>
            <a:spLocks noGrp="1"/>
          </p:cNvSpPr>
          <p:nvPr>
            <p:ph type="sldNum" sz="quarter" idx="12"/>
          </p:nvPr>
        </p:nvSpPr>
        <p:spPr/>
        <p:txBody>
          <a:bodyPr/>
          <a:lstStyle/>
          <a:p>
            <a:pPr>
              <a:defRPr/>
            </a:pPr>
            <a:fld id="{A7646854-F492-43F6-83BA-FF68D0194B85}" type="slidenum">
              <a:rPr lang="fr-FR" smtClean="0"/>
              <a:pPr>
                <a:defRPr/>
              </a:pPr>
              <a:t>‹#›</a:t>
            </a:fld>
            <a:endParaRPr lang="fr-FR"/>
          </a:p>
        </p:txBody>
      </p:sp>
    </p:spTree>
    <p:extLst>
      <p:ext uri="{BB962C8B-B14F-4D97-AF65-F5344CB8AC3E}">
        <p14:creationId xmlns:p14="http://schemas.microsoft.com/office/powerpoint/2010/main" val="1728812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DFF4E8-A8B7-4E69-8475-68E004AAB2E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EDE22A98-CB81-4AC4-8872-A177B33003E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451A015-7080-4B31-A0CC-4F091BB2E232}"/>
              </a:ext>
            </a:extLst>
          </p:cNvPr>
          <p:cNvSpPr>
            <a:spLocks noGrp="1"/>
          </p:cNvSpPr>
          <p:nvPr>
            <p:ph type="dt" sz="half" idx="10"/>
          </p:nvPr>
        </p:nvSpPr>
        <p:spPr/>
        <p:txBody>
          <a:bodyPr/>
          <a:lstStyle/>
          <a:p>
            <a:fld id="{120A5763-7F93-5A40-9246-6C2F185948AD}" type="datetime1">
              <a:rPr lang="fr-FR" smtClean="0"/>
              <a:t>26/08/19</a:t>
            </a:fld>
            <a:endParaRPr lang="en-US" dirty="0"/>
          </a:p>
        </p:txBody>
      </p:sp>
      <p:sp>
        <p:nvSpPr>
          <p:cNvPr id="5" name="Espace réservé du pied de page 4">
            <a:extLst>
              <a:ext uri="{FF2B5EF4-FFF2-40B4-BE49-F238E27FC236}">
                <a16:creationId xmlns:a16="http://schemas.microsoft.com/office/drawing/2014/main" xmlns="" id="{4019E10D-AAA8-41B8-A40C-465A843C8F54}"/>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6831FF59-0C54-4E29-B266-15838EB89DA0}"/>
              </a:ext>
            </a:extLst>
          </p:cNvPr>
          <p:cNvSpPr>
            <a:spLocks noGrp="1"/>
          </p:cNvSpPr>
          <p:nvPr>
            <p:ph type="sldNum" sz="quarter" idx="12"/>
          </p:nvPr>
        </p:nvSpPr>
        <p:spPr/>
        <p:txBody>
          <a:bodyPr/>
          <a:lstStyle/>
          <a:p>
            <a:pPr>
              <a:defRPr/>
            </a:pPr>
            <a:fld id="{EB4D45E1-D1B7-418F-A840-0929A5AAC232}" type="slidenum">
              <a:rPr lang="fr-FR" smtClean="0"/>
              <a:pPr>
                <a:defRPr/>
              </a:pPr>
              <a:t>‹#›</a:t>
            </a:fld>
            <a:endParaRPr lang="fr-FR"/>
          </a:p>
        </p:txBody>
      </p:sp>
    </p:spTree>
    <p:extLst>
      <p:ext uri="{BB962C8B-B14F-4D97-AF65-F5344CB8AC3E}">
        <p14:creationId xmlns:p14="http://schemas.microsoft.com/office/powerpoint/2010/main" val="3699822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9599319A-0C4E-4BE7-A56E-DFDCFB867A95}"/>
              </a:ext>
            </a:extLst>
          </p:cNvPr>
          <p:cNvSpPr>
            <a:spLocks noGrp="1"/>
          </p:cNvSpPr>
          <p:nvPr>
            <p:ph type="title" orient="vert"/>
          </p:nvPr>
        </p:nvSpPr>
        <p:spPr>
          <a:xfrm>
            <a:off x="7361635" y="365125"/>
            <a:ext cx="2218134"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FCC4A99F-C980-4457-AA02-E0518D0235FA}"/>
              </a:ext>
            </a:extLst>
          </p:cNvPr>
          <p:cNvSpPr>
            <a:spLocks noGrp="1"/>
          </p:cNvSpPr>
          <p:nvPr>
            <p:ph type="body" orient="vert" idx="1"/>
          </p:nvPr>
        </p:nvSpPr>
        <p:spPr>
          <a:xfrm>
            <a:off x="707231" y="365125"/>
            <a:ext cx="6525816"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5DF2F2D-CA89-4F70-85E3-977CA79EABDA}"/>
              </a:ext>
            </a:extLst>
          </p:cNvPr>
          <p:cNvSpPr>
            <a:spLocks noGrp="1"/>
          </p:cNvSpPr>
          <p:nvPr>
            <p:ph type="dt" sz="half" idx="10"/>
          </p:nvPr>
        </p:nvSpPr>
        <p:spPr/>
        <p:txBody>
          <a:bodyPr/>
          <a:lstStyle/>
          <a:p>
            <a:fld id="{C6C717D8-15A1-AA46-B9AB-A3C18A4365DA}" type="datetime1">
              <a:rPr lang="fr-FR" smtClean="0"/>
              <a:t>26/08/19</a:t>
            </a:fld>
            <a:endParaRPr lang="en-US" dirty="0"/>
          </a:p>
        </p:txBody>
      </p:sp>
      <p:sp>
        <p:nvSpPr>
          <p:cNvPr id="5" name="Espace réservé du pied de page 4">
            <a:extLst>
              <a:ext uri="{FF2B5EF4-FFF2-40B4-BE49-F238E27FC236}">
                <a16:creationId xmlns:a16="http://schemas.microsoft.com/office/drawing/2014/main" xmlns="" id="{4C314674-85B2-419C-BE36-D3195F8E7133}"/>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6797F732-AAF2-405C-8706-00007C256CFD}"/>
              </a:ext>
            </a:extLst>
          </p:cNvPr>
          <p:cNvSpPr>
            <a:spLocks noGrp="1"/>
          </p:cNvSpPr>
          <p:nvPr>
            <p:ph type="sldNum" sz="quarter" idx="12"/>
          </p:nvPr>
        </p:nvSpPr>
        <p:spPr/>
        <p:txBody>
          <a:bodyPr/>
          <a:lstStyle/>
          <a:p>
            <a:pPr>
              <a:defRPr/>
            </a:pPr>
            <a:fld id="{36B1D634-3A72-4DC3-8DCD-8E703D2EDCEE}" type="slidenum">
              <a:rPr lang="fr-FR" smtClean="0"/>
              <a:pPr>
                <a:defRPr/>
              </a:pPr>
              <a:t>‹#›</a:t>
            </a:fld>
            <a:endParaRPr lang="fr-FR"/>
          </a:p>
        </p:txBody>
      </p:sp>
    </p:spTree>
    <p:extLst>
      <p:ext uri="{BB962C8B-B14F-4D97-AF65-F5344CB8AC3E}">
        <p14:creationId xmlns:p14="http://schemas.microsoft.com/office/powerpoint/2010/main" val="421861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12606" y="5486400"/>
            <a:ext cx="8617148" cy="1168400"/>
          </a:xfrm>
        </p:spPr>
        <p:txBody>
          <a:bodyPr anchor="t"/>
          <a:lstStyle>
            <a:lvl1pPr algn="l">
              <a:defRPr sz="3200" b="0" cap="all"/>
            </a:lvl1pPr>
          </a:lstStyle>
          <a:p>
            <a:r>
              <a:rPr lang="fr-FR"/>
              <a:t>Cliquez pour modifier le style du titre</a:t>
            </a:r>
            <a:endParaRPr lang="en-US" dirty="0"/>
          </a:p>
        </p:txBody>
      </p:sp>
      <p:sp>
        <p:nvSpPr>
          <p:cNvPr id="3" name="Text Placeholder 2"/>
          <p:cNvSpPr>
            <a:spLocks noGrp="1"/>
          </p:cNvSpPr>
          <p:nvPr>
            <p:ph type="body" idx="1"/>
          </p:nvPr>
        </p:nvSpPr>
        <p:spPr>
          <a:xfrm>
            <a:off x="812606" y="3852864"/>
            <a:ext cx="6902648" cy="1633539"/>
          </a:xfrm>
        </p:spPr>
        <p:txBody>
          <a:bodyPr anchor="b"/>
          <a:lstStyle>
            <a:lvl1pPr marL="0" indent="0">
              <a:buNone/>
              <a:defRPr sz="1777">
                <a:solidFill>
                  <a:schemeClr val="tx1">
                    <a:tint val="75000"/>
                  </a:schemeClr>
                </a:solidFill>
              </a:defRPr>
            </a:lvl1pPr>
            <a:lvl2pPr marL="406395" indent="0">
              <a:buNone/>
              <a:defRPr sz="1600">
                <a:solidFill>
                  <a:schemeClr val="tx1">
                    <a:tint val="75000"/>
                  </a:schemeClr>
                </a:solidFill>
              </a:defRPr>
            </a:lvl2pPr>
            <a:lvl3pPr marL="812790" indent="0">
              <a:buNone/>
              <a:defRPr sz="1423">
                <a:solidFill>
                  <a:schemeClr val="tx1">
                    <a:tint val="75000"/>
                  </a:schemeClr>
                </a:solidFill>
              </a:defRPr>
            </a:lvl3pPr>
            <a:lvl4pPr marL="1219184" indent="0">
              <a:buNone/>
              <a:defRPr sz="1244">
                <a:solidFill>
                  <a:schemeClr val="tx1">
                    <a:tint val="75000"/>
                  </a:schemeClr>
                </a:solidFill>
              </a:defRPr>
            </a:lvl4pPr>
            <a:lvl5pPr marL="1625581" indent="0">
              <a:buNone/>
              <a:defRPr sz="1244">
                <a:solidFill>
                  <a:schemeClr val="tx1">
                    <a:tint val="75000"/>
                  </a:schemeClr>
                </a:solidFill>
              </a:defRPr>
            </a:lvl5pPr>
            <a:lvl6pPr marL="2031975" indent="0">
              <a:buNone/>
              <a:defRPr sz="1244">
                <a:solidFill>
                  <a:schemeClr val="tx1">
                    <a:tint val="75000"/>
                  </a:schemeClr>
                </a:solidFill>
              </a:defRPr>
            </a:lvl6pPr>
            <a:lvl7pPr marL="2438370" indent="0">
              <a:buNone/>
              <a:defRPr sz="1244">
                <a:solidFill>
                  <a:schemeClr val="tx1">
                    <a:tint val="75000"/>
                  </a:schemeClr>
                </a:solidFill>
              </a:defRPr>
            </a:lvl7pPr>
            <a:lvl8pPr marL="2844765" indent="0">
              <a:buNone/>
              <a:defRPr sz="1244">
                <a:solidFill>
                  <a:schemeClr val="tx1">
                    <a:tint val="75000"/>
                  </a:schemeClr>
                </a:solidFill>
              </a:defRPr>
            </a:lvl8pPr>
            <a:lvl9pPr marL="3251160" indent="0">
              <a:buNone/>
              <a:defRPr sz="1244">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p:txBody>
          <a:bodyPr/>
          <a:lstStyle/>
          <a:p>
            <a:pPr>
              <a:defRPr/>
            </a:pPr>
            <a:fld id="{EDD4F06F-91C8-4A0E-B563-533E2512099C}" type="slidenum">
              <a:rPr lang="fr-FR" smtClean="0"/>
              <a:pPr>
                <a:defRPr/>
              </a:pPr>
              <a:t>‹#›</a:t>
            </a:fld>
            <a:endParaRPr lang="fr-FR"/>
          </a:p>
        </p:txBody>
      </p:sp>
      <p:sp>
        <p:nvSpPr>
          <p:cNvPr id="5" name="ZoneTexte 4">
            <a:extLst>
              <a:ext uri="{FF2B5EF4-FFF2-40B4-BE49-F238E27FC236}">
                <a16:creationId xmlns:a16="http://schemas.microsoft.com/office/drawing/2014/main" xmlns="" id="{5DE85F3C-52F5-45F4-8E27-11D5871B86A7}"/>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a:t>Présentation réalisée à partir des supports ISEK©</a:t>
            </a:r>
          </a:p>
        </p:txBody>
      </p:sp>
      <p:pic>
        <p:nvPicPr>
          <p:cNvPr id="7" name="Image 6" descr="Une image contenant clipart&#10;&#10;Description générée automatiquement">
            <a:extLst>
              <a:ext uri="{FF2B5EF4-FFF2-40B4-BE49-F238E27FC236}">
                <a16:creationId xmlns:a16="http://schemas.microsoft.com/office/drawing/2014/main" xmlns="" id="{28B6F500-6DA3-4BB9-98C3-D96D19C1C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964" y="188640"/>
            <a:ext cx="1078992" cy="70104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Cliquez pour modifier le style du titre</a:t>
            </a:r>
            <a:endParaRPr lang="en-US" dirty="0"/>
          </a:p>
        </p:txBody>
      </p:sp>
      <p:sp>
        <p:nvSpPr>
          <p:cNvPr id="3" name="Content Placeholder 2"/>
          <p:cNvSpPr>
            <a:spLocks noGrp="1"/>
          </p:cNvSpPr>
          <p:nvPr>
            <p:ph sz="half" idx="1"/>
          </p:nvPr>
        </p:nvSpPr>
        <p:spPr>
          <a:xfrm>
            <a:off x="514350" y="1536192"/>
            <a:ext cx="4114800" cy="4590288"/>
          </a:xfrm>
        </p:spPr>
        <p:txBody>
          <a:bodyPr/>
          <a:lstStyle>
            <a:lvl1pPr>
              <a:defRPr sz="2489"/>
            </a:lvl1pPr>
            <a:lvl2pPr>
              <a:defRPr sz="2133"/>
            </a:lvl2pPr>
            <a:lvl3pPr>
              <a:defRPr sz="1777"/>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972050" y="1536192"/>
            <a:ext cx="4114800" cy="4590288"/>
          </a:xfrm>
        </p:spPr>
        <p:txBody>
          <a:bodyPr/>
          <a:lstStyle>
            <a:lvl1pPr>
              <a:defRPr sz="2489"/>
            </a:lvl1pPr>
            <a:lvl2pPr>
              <a:defRPr sz="2133"/>
            </a:lvl2pPr>
            <a:lvl3pPr>
              <a:defRPr sz="1777"/>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Slide Number Placeholder 6"/>
          <p:cNvSpPr>
            <a:spLocks noGrp="1"/>
          </p:cNvSpPr>
          <p:nvPr>
            <p:ph type="sldNum" sz="quarter" idx="12"/>
          </p:nvPr>
        </p:nvSpPr>
        <p:spPr/>
        <p:txBody>
          <a:bodyPr/>
          <a:lstStyle/>
          <a:p>
            <a:pPr>
              <a:defRPr/>
            </a:pPr>
            <a:fld id="{044CD76B-E397-49D8-8F49-1D53FB8DC0F5}" type="slidenum">
              <a:rPr lang="fr-FR" smtClean="0"/>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dirty="0"/>
              <a:t>Cliquez pour modifier le style du titre</a:t>
            </a:r>
            <a:endParaRPr lang="en-US" dirty="0"/>
          </a:p>
        </p:txBody>
      </p:sp>
      <p:sp>
        <p:nvSpPr>
          <p:cNvPr id="3" name="Text Placeholder 2"/>
          <p:cNvSpPr>
            <a:spLocks noGrp="1"/>
          </p:cNvSpPr>
          <p:nvPr>
            <p:ph type="body" idx="1"/>
          </p:nvPr>
        </p:nvSpPr>
        <p:spPr>
          <a:xfrm>
            <a:off x="514350" y="1535114"/>
            <a:ext cx="4114800" cy="639763"/>
          </a:xfrm>
        </p:spPr>
        <p:txBody>
          <a:bodyPr anchor="b">
            <a:noAutofit/>
          </a:bodyPr>
          <a:lstStyle>
            <a:lvl1pPr marL="0" indent="0" algn="ctr">
              <a:buNone/>
              <a:defRPr sz="1777" b="1">
                <a:solidFill>
                  <a:schemeClr val="tx2"/>
                </a:solidFill>
              </a:defRPr>
            </a:lvl1pPr>
            <a:lvl2pPr marL="406395" indent="0">
              <a:buNone/>
              <a:defRPr sz="1777" b="1"/>
            </a:lvl2pPr>
            <a:lvl3pPr marL="812790" indent="0">
              <a:buNone/>
              <a:defRPr sz="1600" b="1"/>
            </a:lvl3pPr>
            <a:lvl4pPr marL="1219184" indent="0">
              <a:buNone/>
              <a:defRPr sz="1423" b="1"/>
            </a:lvl4pPr>
            <a:lvl5pPr marL="1625581" indent="0">
              <a:buNone/>
              <a:defRPr sz="1423" b="1"/>
            </a:lvl5pPr>
            <a:lvl6pPr marL="2031975" indent="0">
              <a:buNone/>
              <a:defRPr sz="1423" b="1"/>
            </a:lvl6pPr>
            <a:lvl7pPr marL="2438370" indent="0">
              <a:buNone/>
              <a:defRPr sz="1423" b="1"/>
            </a:lvl7pPr>
            <a:lvl8pPr marL="2844765" indent="0">
              <a:buNone/>
              <a:defRPr sz="1423" b="1"/>
            </a:lvl8pPr>
            <a:lvl9pPr marL="3251160" indent="0">
              <a:buNone/>
              <a:defRPr sz="1423" b="1"/>
            </a:lvl9pPr>
          </a:lstStyle>
          <a:p>
            <a:pPr lvl="0"/>
            <a:r>
              <a:rPr lang="fr-FR" dirty="0"/>
              <a:t>Cliquez pour modifier les styles du texte du masque</a:t>
            </a:r>
          </a:p>
        </p:txBody>
      </p:sp>
      <p:sp>
        <p:nvSpPr>
          <p:cNvPr id="4" name="Content Placeholder 3"/>
          <p:cNvSpPr>
            <a:spLocks noGrp="1"/>
          </p:cNvSpPr>
          <p:nvPr>
            <p:ph sz="half" idx="2"/>
          </p:nvPr>
        </p:nvSpPr>
        <p:spPr>
          <a:xfrm>
            <a:off x="514350" y="2174875"/>
            <a:ext cx="4114800" cy="3951288"/>
          </a:xfrm>
        </p:spPr>
        <p:txBody>
          <a:bodyPr/>
          <a:lstStyle>
            <a:lvl1pPr>
              <a:defRPr sz="2133"/>
            </a:lvl1pPr>
            <a:lvl2pPr>
              <a:defRPr sz="1777"/>
            </a:lvl2pPr>
            <a:lvl3pPr>
              <a:defRPr sz="1600"/>
            </a:lvl3pPr>
            <a:lvl4pPr>
              <a:defRPr sz="1423"/>
            </a:lvl4pPr>
            <a:lvl5pPr>
              <a:defRPr sz="1423"/>
            </a:lvl5pPr>
            <a:lvl6pPr>
              <a:defRPr sz="1423"/>
            </a:lvl6pPr>
            <a:lvl7pPr>
              <a:defRPr sz="1423"/>
            </a:lvl7pPr>
            <a:lvl8pPr>
              <a:defRPr sz="1423"/>
            </a:lvl8pPr>
            <a:lvl9pPr>
              <a:defRPr sz="1423"/>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972050" y="1535114"/>
            <a:ext cx="4114800" cy="639763"/>
          </a:xfrm>
        </p:spPr>
        <p:txBody>
          <a:bodyPr anchor="b">
            <a:noAutofit/>
          </a:bodyPr>
          <a:lstStyle>
            <a:lvl1pPr marL="0" indent="0" algn="ctr">
              <a:buNone/>
              <a:defRPr sz="1777" b="1">
                <a:solidFill>
                  <a:schemeClr val="tx2"/>
                </a:solidFill>
              </a:defRPr>
            </a:lvl1pPr>
            <a:lvl2pPr marL="406395" indent="0">
              <a:buNone/>
              <a:defRPr sz="1777" b="1"/>
            </a:lvl2pPr>
            <a:lvl3pPr marL="812790" indent="0">
              <a:buNone/>
              <a:defRPr sz="1600" b="1"/>
            </a:lvl3pPr>
            <a:lvl4pPr marL="1219184" indent="0">
              <a:buNone/>
              <a:defRPr sz="1423" b="1"/>
            </a:lvl4pPr>
            <a:lvl5pPr marL="1625581" indent="0">
              <a:buNone/>
              <a:defRPr sz="1423" b="1"/>
            </a:lvl5pPr>
            <a:lvl6pPr marL="2031975" indent="0">
              <a:buNone/>
              <a:defRPr sz="1423" b="1"/>
            </a:lvl6pPr>
            <a:lvl7pPr marL="2438370" indent="0">
              <a:buNone/>
              <a:defRPr sz="1423" b="1"/>
            </a:lvl7pPr>
            <a:lvl8pPr marL="2844765" indent="0">
              <a:buNone/>
              <a:defRPr sz="1423" b="1"/>
            </a:lvl8pPr>
            <a:lvl9pPr marL="3251160" indent="0">
              <a:buNone/>
              <a:defRPr sz="1423" b="1"/>
            </a:lvl9pPr>
          </a:lstStyle>
          <a:p>
            <a:pPr lvl="0"/>
            <a:r>
              <a:rPr lang="fr-FR"/>
              <a:t>Cliquez pour modifier les styles du texte du masque</a:t>
            </a:r>
          </a:p>
        </p:txBody>
      </p:sp>
      <p:sp>
        <p:nvSpPr>
          <p:cNvPr id="6" name="Content Placeholder 5"/>
          <p:cNvSpPr>
            <a:spLocks noGrp="1"/>
          </p:cNvSpPr>
          <p:nvPr>
            <p:ph sz="quarter" idx="4"/>
          </p:nvPr>
        </p:nvSpPr>
        <p:spPr>
          <a:xfrm>
            <a:off x="4972050" y="2174875"/>
            <a:ext cx="4114800" cy="3951288"/>
          </a:xfrm>
        </p:spPr>
        <p:txBody>
          <a:bodyPr/>
          <a:lstStyle>
            <a:lvl1pPr>
              <a:defRPr sz="2133"/>
            </a:lvl1pPr>
            <a:lvl2pPr>
              <a:defRPr sz="1777"/>
            </a:lvl2pPr>
            <a:lvl3pPr>
              <a:defRPr sz="1600"/>
            </a:lvl3pPr>
            <a:lvl4pPr>
              <a:defRPr sz="1423"/>
            </a:lvl4pPr>
            <a:lvl5pPr>
              <a:defRPr sz="1423"/>
            </a:lvl5pPr>
            <a:lvl6pPr>
              <a:defRPr sz="1423"/>
            </a:lvl6pPr>
            <a:lvl7pPr>
              <a:defRPr sz="1423"/>
            </a:lvl7pPr>
            <a:lvl8pPr>
              <a:defRPr sz="1423"/>
            </a:lvl8pPr>
            <a:lvl9pPr>
              <a:defRPr sz="14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Slide Number Placeholder 8"/>
          <p:cNvSpPr>
            <a:spLocks noGrp="1"/>
          </p:cNvSpPr>
          <p:nvPr>
            <p:ph type="sldNum" sz="quarter" idx="12"/>
          </p:nvPr>
        </p:nvSpPr>
        <p:spPr/>
        <p:txBody>
          <a:bodyPr/>
          <a:lstStyle/>
          <a:p>
            <a:pPr>
              <a:defRPr/>
            </a:pPr>
            <a:fld id="{7FB5107A-1457-4DEF-8B9A-13416E084A3C}" type="slidenum">
              <a:rPr lang="fr-FR" smtClean="0"/>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Cliquez pour modifier le style du titre</a:t>
            </a:r>
            <a:endParaRPr lang="en-US" dirty="0"/>
          </a:p>
        </p:txBody>
      </p:sp>
      <p:sp>
        <p:nvSpPr>
          <p:cNvPr id="5" name="Slide Number Placeholder 4"/>
          <p:cNvSpPr>
            <a:spLocks noGrp="1"/>
          </p:cNvSpPr>
          <p:nvPr>
            <p:ph type="sldNum" sz="quarter" idx="12"/>
          </p:nvPr>
        </p:nvSpPr>
        <p:spPr/>
        <p:txBody>
          <a:bodyPr/>
          <a:lstStyle/>
          <a:p>
            <a:pPr>
              <a:defRPr/>
            </a:pPr>
            <a:fld id="{1263F6F8-082D-426F-89CE-10EE103F99D9}" type="slidenum">
              <a:rPr lang="fr-FR" smtClean="0"/>
              <a:pPr>
                <a:defRPr/>
              </a:pPr>
              <a:t>‹#›</a:t>
            </a:fld>
            <a:endParaRPr lang="fr-FR"/>
          </a:p>
        </p:txBody>
      </p:sp>
      <p:sp>
        <p:nvSpPr>
          <p:cNvPr id="4" name="ZoneTexte 3">
            <a:extLst>
              <a:ext uri="{FF2B5EF4-FFF2-40B4-BE49-F238E27FC236}">
                <a16:creationId xmlns:a16="http://schemas.microsoft.com/office/drawing/2014/main" xmlns="" id="{C9E2CAD8-A14C-4872-BD7B-91BD22944532}"/>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a:t>Présentation réalisée à partir des supports ISEK©</a:t>
            </a:r>
          </a:p>
        </p:txBody>
      </p:sp>
      <p:pic>
        <p:nvPicPr>
          <p:cNvPr id="6" name="Image 5" descr="Une image contenant clipart&#10;&#10;Description générée automatiquement">
            <a:extLst>
              <a:ext uri="{FF2B5EF4-FFF2-40B4-BE49-F238E27FC236}">
                <a16:creationId xmlns:a16="http://schemas.microsoft.com/office/drawing/2014/main" xmlns="" id="{E09009E1-21EF-4451-B7B9-BF5CB492AA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7858" y="476672"/>
            <a:ext cx="1078992" cy="70104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B0801A4-A396-4675-9902-527C3EB485B9}" type="slidenum">
              <a:rPr lang="fr-FR" smtClean="0"/>
              <a:pPr>
                <a:defRPr/>
              </a:pPr>
              <a:t>‹#›</a:t>
            </a:fld>
            <a:endParaRPr lang="fr-FR"/>
          </a:p>
        </p:txBody>
      </p:sp>
      <p:sp>
        <p:nvSpPr>
          <p:cNvPr id="3" name="ZoneTexte 2">
            <a:extLst>
              <a:ext uri="{FF2B5EF4-FFF2-40B4-BE49-F238E27FC236}">
                <a16:creationId xmlns:a16="http://schemas.microsoft.com/office/drawing/2014/main" xmlns="" id="{C3573823-F57C-40F2-84B3-20B6CDA114D6}"/>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err="1"/>
              <a:t>Presentation</a:t>
            </a:r>
            <a:r>
              <a:rPr lang="fr-FR" sz="1000" b="0" dirty="0"/>
              <a:t> </a:t>
            </a:r>
            <a:r>
              <a:rPr lang="fr-FR" sz="1000" b="0" dirty="0" err="1"/>
              <a:t>realisée</a:t>
            </a:r>
            <a:r>
              <a:rPr lang="fr-FR" sz="1000" b="0" dirty="0"/>
              <a:t> à partir des supports ISEK©</a:t>
            </a:r>
          </a:p>
        </p:txBody>
      </p:sp>
      <p:pic>
        <p:nvPicPr>
          <p:cNvPr id="5" name="Image 4" descr="Une image contenant clipart&#10;&#10;Description générée automatiquement">
            <a:extLst>
              <a:ext uri="{FF2B5EF4-FFF2-40B4-BE49-F238E27FC236}">
                <a16:creationId xmlns:a16="http://schemas.microsoft.com/office/drawing/2014/main" xmlns="" id="{953C3C79-1D7D-44A6-8902-20D167B3E9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964" y="188640"/>
            <a:ext cx="1078992" cy="70104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1" y="5495544"/>
            <a:ext cx="8743950" cy="594360"/>
          </a:xfrm>
        </p:spPr>
        <p:txBody>
          <a:bodyPr anchor="b"/>
          <a:lstStyle>
            <a:lvl1pPr algn="ctr">
              <a:defRPr sz="1955" b="1"/>
            </a:lvl1pPr>
          </a:lstStyle>
          <a:p>
            <a:r>
              <a:rPr lang="fr-FR" dirty="0"/>
              <a:t>Cliquez pour modifier le style du titre</a:t>
            </a:r>
            <a:endParaRPr lang="en-US" dirty="0"/>
          </a:p>
        </p:txBody>
      </p:sp>
      <p:sp>
        <p:nvSpPr>
          <p:cNvPr id="4" name="Text Placeholder 3"/>
          <p:cNvSpPr>
            <a:spLocks noGrp="1"/>
          </p:cNvSpPr>
          <p:nvPr>
            <p:ph type="body" sz="half" idx="2"/>
          </p:nvPr>
        </p:nvSpPr>
        <p:spPr>
          <a:xfrm>
            <a:off x="342904" y="6096000"/>
            <a:ext cx="8743951" cy="609600"/>
          </a:xfrm>
        </p:spPr>
        <p:txBody>
          <a:bodyPr>
            <a:normAutofit/>
          </a:bodyPr>
          <a:lstStyle>
            <a:lvl1pPr marL="0" indent="0" algn="ctr">
              <a:buNone/>
              <a:defRPr sz="1423"/>
            </a:lvl1pPr>
            <a:lvl2pPr marL="406395" indent="0">
              <a:buNone/>
              <a:defRPr sz="1067"/>
            </a:lvl2pPr>
            <a:lvl3pPr marL="812790" indent="0">
              <a:buNone/>
              <a:defRPr sz="889"/>
            </a:lvl3pPr>
            <a:lvl4pPr marL="1219184" indent="0">
              <a:buNone/>
              <a:defRPr sz="800"/>
            </a:lvl4pPr>
            <a:lvl5pPr marL="1625581" indent="0">
              <a:buNone/>
              <a:defRPr sz="800"/>
            </a:lvl5pPr>
            <a:lvl6pPr marL="2031975" indent="0">
              <a:buNone/>
              <a:defRPr sz="800"/>
            </a:lvl6pPr>
            <a:lvl7pPr marL="2438370" indent="0">
              <a:buNone/>
              <a:defRPr sz="800"/>
            </a:lvl7pPr>
            <a:lvl8pPr marL="2844765" indent="0">
              <a:buNone/>
              <a:defRPr sz="800"/>
            </a:lvl8pPr>
            <a:lvl9pPr marL="3251160" indent="0">
              <a:buNone/>
              <a:defRPr sz="800"/>
            </a:lvl9pPr>
          </a:lstStyle>
          <a:p>
            <a:pPr lvl="0"/>
            <a:r>
              <a:rPr lang="fr-FR"/>
              <a:t>Cliquez pour modifier les styles du texte du masque</a:t>
            </a:r>
          </a:p>
        </p:txBody>
      </p:sp>
      <p:sp>
        <p:nvSpPr>
          <p:cNvPr id="7" name="Slide Number Placeholder 6"/>
          <p:cNvSpPr>
            <a:spLocks noGrp="1"/>
          </p:cNvSpPr>
          <p:nvPr>
            <p:ph type="sldNum" sz="quarter" idx="12"/>
          </p:nvPr>
        </p:nvSpPr>
        <p:spPr/>
        <p:txBody>
          <a:bodyPr/>
          <a:lstStyle/>
          <a:p>
            <a:pPr>
              <a:defRPr/>
            </a:pPr>
            <a:fld id="{3E30E10E-ECAF-42D5-A0C3-167495F1D7FB}" type="slidenum">
              <a:rPr lang="fr-FR" smtClean="0"/>
              <a:pPr>
                <a:defRPr/>
              </a:pPr>
              <a:t>‹#›</a:t>
            </a:fld>
            <a:endParaRPr lang="fr-FR"/>
          </a:p>
        </p:txBody>
      </p:sp>
      <p:sp>
        <p:nvSpPr>
          <p:cNvPr id="9" name="Content Placeholder 8"/>
          <p:cNvSpPr>
            <a:spLocks noGrp="1"/>
          </p:cNvSpPr>
          <p:nvPr>
            <p:ph sz="quarter" idx="13"/>
          </p:nvPr>
        </p:nvSpPr>
        <p:spPr>
          <a:xfrm>
            <a:off x="342900" y="381000"/>
            <a:ext cx="8743950" cy="49428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ZoneTexte 5">
            <a:extLst>
              <a:ext uri="{FF2B5EF4-FFF2-40B4-BE49-F238E27FC236}">
                <a16:creationId xmlns:a16="http://schemas.microsoft.com/office/drawing/2014/main" xmlns="" id="{FFF2520E-03CC-4656-88EB-85D5E308218D}"/>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a:t>Présentation réalisée à partir des supports ISEK©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39471" y="5495278"/>
            <a:ext cx="8743950" cy="594627"/>
          </a:xfrm>
        </p:spPr>
        <p:txBody>
          <a:bodyPr anchor="b"/>
          <a:lstStyle>
            <a:lvl1pPr algn="ctr">
              <a:defRPr sz="1955" b="1">
                <a:ln>
                  <a:noFill/>
                </a:ln>
                <a:solidFill>
                  <a:schemeClr val="tx2"/>
                </a:solidFill>
              </a:defRPr>
            </a:lvl1pPr>
          </a:lstStyle>
          <a:p>
            <a:r>
              <a:rPr lang="fr-FR"/>
              <a:t>Cliquez pour modifier le style du titre</a:t>
            </a:r>
            <a:endParaRPr lang="en-US" dirty="0"/>
          </a:p>
        </p:txBody>
      </p:sp>
      <p:sp>
        <p:nvSpPr>
          <p:cNvPr id="3" name="Picture Placeholder 2"/>
          <p:cNvSpPr>
            <a:spLocks noGrp="1"/>
          </p:cNvSpPr>
          <p:nvPr>
            <p:ph type="pic" idx="1"/>
          </p:nvPr>
        </p:nvSpPr>
        <p:spPr>
          <a:xfrm>
            <a:off x="1" y="0"/>
            <a:ext cx="9515475" cy="5486400"/>
          </a:xfrm>
        </p:spPr>
        <p:txBody>
          <a:bodyPr/>
          <a:lstStyle>
            <a:lvl1pPr marL="0" indent="0">
              <a:buNone/>
              <a:defRPr sz="2845"/>
            </a:lvl1pPr>
            <a:lvl2pPr marL="406395" indent="0">
              <a:buNone/>
              <a:defRPr sz="2489"/>
            </a:lvl2pPr>
            <a:lvl3pPr marL="812790" indent="0">
              <a:buNone/>
              <a:defRPr sz="2133"/>
            </a:lvl3pPr>
            <a:lvl4pPr marL="1219184" indent="0">
              <a:buNone/>
              <a:defRPr sz="1777"/>
            </a:lvl4pPr>
            <a:lvl5pPr marL="1625581" indent="0">
              <a:buNone/>
              <a:defRPr sz="1777"/>
            </a:lvl5pPr>
            <a:lvl6pPr marL="2031975" indent="0">
              <a:buNone/>
              <a:defRPr sz="1777"/>
            </a:lvl6pPr>
            <a:lvl7pPr marL="2438370" indent="0">
              <a:buNone/>
              <a:defRPr sz="1777"/>
            </a:lvl7pPr>
            <a:lvl8pPr marL="2844765" indent="0">
              <a:buNone/>
              <a:defRPr sz="1777"/>
            </a:lvl8pPr>
            <a:lvl9pPr marL="3251160" indent="0">
              <a:buNone/>
              <a:defRPr sz="1777"/>
            </a:lvl9pPr>
          </a:lstStyle>
          <a:p>
            <a:r>
              <a:rPr lang="fr-FR"/>
              <a:t>Cliquez sur l'icône pour ajouter une image</a:t>
            </a:r>
            <a:endParaRPr lang="en-US"/>
          </a:p>
        </p:txBody>
      </p:sp>
      <p:sp>
        <p:nvSpPr>
          <p:cNvPr id="4" name="Text Placeholder 3"/>
          <p:cNvSpPr>
            <a:spLocks noGrp="1"/>
          </p:cNvSpPr>
          <p:nvPr>
            <p:ph type="body" sz="half" idx="2"/>
          </p:nvPr>
        </p:nvSpPr>
        <p:spPr>
          <a:xfrm>
            <a:off x="339471" y="6096000"/>
            <a:ext cx="8743950" cy="612648"/>
          </a:xfrm>
        </p:spPr>
        <p:txBody>
          <a:bodyPr>
            <a:normAutofit/>
          </a:bodyPr>
          <a:lstStyle>
            <a:lvl1pPr marL="0" indent="0" algn="ctr">
              <a:buNone/>
              <a:defRPr sz="1423"/>
            </a:lvl1pPr>
            <a:lvl2pPr marL="406395" indent="0">
              <a:buNone/>
              <a:defRPr sz="1067"/>
            </a:lvl2pPr>
            <a:lvl3pPr marL="812790" indent="0">
              <a:buNone/>
              <a:defRPr sz="889"/>
            </a:lvl3pPr>
            <a:lvl4pPr marL="1219184" indent="0">
              <a:buNone/>
              <a:defRPr sz="800"/>
            </a:lvl4pPr>
            <a:lvl5pPr marL="1625581" indent="0">
              <a:buNone/>
              <a:defRPr sz="800"/>
            </a:lvl5pPr>
            <a:lvl6pPr marL="2031975" indent="0">
              <a:buNone/>
              <a:defRPr sz="800"/>
            </a:lvl6pPr>
            <a:lvl7pPr marL="2438370" indent="0">
              <a:buNone/>
              <a:defRPr sz="800"/>
            </a:lvl7pPr>
            <a:lvl8pPr marL="2844765" indent="0">
              <a:buNone/>
              <a:defRPr sz="800"/>
            </a:lvl8pPr>
            <a:lvl9pPr marL="3251160" indent="0">
              <a:buNone/>
              <a:defRPr sz="800"/>
            </a:lvl9pPr>
          </a:lstStyle>
          <a:p>
            <a:pPr lvl="0"/>
            <a:r>
              <a:rPr lang="fr-FR"/>
              <a:t>Cliquez pour modifier les styles du texte du masque</a:t>
            </a:r>
          </a:p>
        </p:txBody>
      </p:sp>
      <p:sp>
        <p:nvSpPr>
          <p:cNvPr id="9" name="Slide Number Placeholder 8"/>
          <p:cNvSpPr>
            <a:spLocks noGrp="1"/>
          </p:cNvSpPr>
          <p:nvPr>
            <p:ph type="sldNum" sz="quarter" idx="11"/>
          </p:nvPr>
        </p:nvSpPr>
        <p:spPr/>
        <p:txBody>
          <a:bodyPr/>
          <a:lstStyle/>
          <a:p>
            <a:pPr>
              <a:defRPr/>
            </a:pPr>
            <a:fld id="{A7646854-F492-43F6-83BA-FF68D0194B85}" type="slidenum">
              <a:rPr lang="fr-FR" smtClean="0"/>
              <a:pPr>
                <a:defRPr/>
              </a:pPr>
              <a:t>‹#›</a:t>
            </a:fld>
            <a:endParaRPr lang="fr-FR"/>
          </a:p>
        </p:txBody>
      </p:sp>
      <p:sp>
        <p:nvSpPr>
          <p:cNvPr id="6" name="ZoneTexte 5">
            <a:extLst>
              <a:ext uri="{FF2B5EF4-FFF2-40B4-BE49-F238E27FC236}">
                <a16:creationId xmlns:a16="http://schemas.microsoft.com/office/drawing/2014/main" xmlns="" id="{B98D4D7F-78AE-41BB-9509-B6266255AFDE}"/>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err="1"/>
              <a:t>Presentation</a:t>
            </a:r>
            <a:r>
              <a:rPr lang="fr-FR" sz="1000" b="0" dirty="0"/>
              <a:t> </a:t>
            </a:r>
            <a:r>
              <a:rPr lang="fr-FR" sz="1000" b="0" dirty="0" err="1"/>
              <a:t>realisée</a:t>
            </a:r>
            <a:r>
              <a:rPr lang="fr-FR" sz="1000" b="0" dirty="0"/>
              <a:t> à partir des supports ISEK©</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9"/>
            <a:ext cx="8572500" cy="1143000"/>
          </a:xfrm>
          <a:prstGeom prst="rect">
            <a:avLst/>
          </a:prstGeom>
        </p:spPr>
        <p:txBody>
          <a:bodyPr vert="horz" lIns="91440" tIns="45720" rIns="91440" bIns="45720" rtlCol="0" anchor="ctr">
            <a:noAutofit/>
          </a:bodyPr>
          <a:lstStyle/>
          <a:p>
            <a:r>
              <a:rPr lang="fr-FR" dirty="0"/>
              <a:t>Modifiez le style du titre</a:t>
            </a:r>
            <a:endParaRPr lang="en-US" dirty="0"/>
          </a:p>
        </p:txBody>
      </p:sp>
      <p:sp>
        <p:nvSpPr>
          <p:cNvPr id="3" name="Text Placeholder 2"/>
          <p:cNvSpPr>
            <a:spLocks noGrp="1"/>
          </p:cNvSpPr>
          <p:nvPr>
            <p:ph type="body" idx="1"/>
          </p:nvPr>
        </p:nvSpPr>
        <p:spPr>
          <a:xfrm>
            <a:off x="514350" y="1600200"/>
            <a:ext cx="8572500" cy="48006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Rectangle 6"/>
          <p:cNvSpPr/>
          <p:nvPr userDrawn="1"/>
        </p:nvSpPr>
        <p:spPr>
          <a:xfrm>
            <a:off x="9515476" y="0"/>
            <a:ext cx="771525" cy="6858000"/>
          </a:xfrm>
          <a:prstGeom prst="rect">
            <a:avLst/>
          </a:prstGeom>
          <a:solidFill>
            <a:srgbClr val="64B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Rectangle 7"/>
          <p:cNvSpPr/>
          <p:nvPr/>
        </p:nvSpPr>
        <p:spPr>
          <a:xfrm>
            <a:off x="9515476" y="5486400"/>
            <a:ext cx="771525" cy="685800"/>
          </a:xfrm>
          <a:prstGeom prst="rect">
            <a:avLst/>
          </a:prstGeom>
          <a:solidFill>
            <a:srgbClr val="64B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 name="Slide Number Placeholder 5"/>
          <p:cNvSpPr>
            <a:spLocks noGrp="1"/>
          </p:cNvSpPr>
          <p:nvPr>
            <p:ph type="sldNum" sz="quarter" idx="4"/>
          </p:nvPr>
        </p:nvSpPr>
        <p:spPr>
          <a:xfrm>
            <a:off x="9598263" y="5648960"/>
            <a:ext cx="617220" cy="396240"/>
          </a:xfrm>
          <a:prstGeom prst="bracketPair">
            <a:avLst>
              <a:gd name="adj" fmla="val 17949"/>
            </a:avLst>
          </a:prstGeom>
          <a:ln w="19050">
            <a:solidFill>
              <a:srgbClr val="FFFFFF"/>
            </a:solidFill>
          </a:ln>
        </p:spPr>
        <p:txBody>
          <a:bodyPr vert="horz" lIns="0" tIns="0" rIns="0" bIns="0" rtlCol="0" anchor="ctr"/>
          <a:lstStyle>
            <a:lvl1pPr algn="ctr">
              <a:defRPr sz="1423">
                <a:solidFill>
                  <a:schemeClr val="bg1"/>
                </a:solidFill>
                <a:latin typeface="Verdana" pitchFamily="34" charset="0"/>
              </a:defRPr>
            </a:lvl1pPr>
          </a:lstStyle>
          <a:p>
            <a:pPr>
              <a:defRPr/>
            </a:pPr>
            <a:fld id="{EDE1A5D3-2E19-4815-B814-817FAB1BF22D}" type="slidenum">
              <a:rPr lang="fr-FR" smtClean="0"/>
              <a:pPr>
                <a:defRPr/>
              </a:pPr>
              <a:t>‹#›</a:t>
            </a:fld>
            <a:endParaRPr lang="fr-F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907" r:id="rId12"/>
  </p:sldLayoutIdLst>
  <p:hf hdr="0" ftr="0" dt="0"/>
  <p:txStyles>
    <p:titleStyle>
      <a:lvl1pPr algn="l" defTabSz="812790" rtl="0" eaLnBrk="1" latinLnBrk="0" hangingPunct="1">
        <a:spcBef>
          <a:spcPct val="0"/>
        </a:spcBef>
        <a:buNone/>
        <a:defRPr sz="3200" b="1" kern="1200" cap="none" spc="-89" baseline="0">
          <a:ln>
            <a:noFill/>
          </a:ln>
          <a:solidFill>
            <a:srgbClr val="685C53"/>
          </a:solidFill>
          <a:effectLst/>
          <a:latin typeface="Calibri Light" panose="020F0302020204030204" pitchFamily="34" charset="0"/>
          <a:ea typeface="+mj-ea"/>
          <a:cs typeface="Calibri Light" panose="020F0302020204030204" pitchFamily="34" charset="0"/>
        </a:defRPr>
      </a:lvl1pPr>
    </p:titleStyle>
    <p:bodyStyle>
      <a:lvl1pPr marL="304796" indent="-203198" algn="l" defTabSz="812790" rtl="0" eaLnBrk="1" latinLnBrk="0" hangingPunct="1">
        <a:spcBef>
          <a:spcPct val="20000"/>
        </a:spcBef>
        <a:buClr>
          <a:schemeClr val="accent1"/>
        </a:buClr>
        <a:buFont typeface="Arial"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1pPr>
      <a:lvl2pPr marL="568952" indent="-203198" algn="l" defTabSz="812790" rtl="0" eaLnBrk="1" latinLnBrk="0" hangingPunct="1">
        <a:spcBef>
          <a:spcPct val="20000"/>
        </a:spcBef>
        <a:buClr>
          <a:schemeClr val="accent2"/>
        </a:buClr>
        <a:buFont typeface="Arial"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894070" indent="-203198" algn="l" defTabSz="81279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137906" indent="-203198" algn="l" defTabSz="812790" rtl="0" eaLnBrk="1" latinLnBrk="0" hangingPunct="1">
        <a:spcBef>
          <a:spcPct val="20000"/>
        </a:spcBef>
        <a:buClr>
          <a:schemeClr val="accent4"/>
        </a:buClr>
        <a:buFont typeface="Arial"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4pPr>
      <a:lvl5pPr marL="1381744" indent="-203198" algn="l" defTabSz="812790" rtl="0" eaLnBrk="1" latinLnBrk="0" hangingPunct="1">
        <a:spcBef>
          <a:spcPct val="20000"/>
        </a:spcBef>
        <a:buClr>
          <a:schemeClr val="accent5"/>
        </a:buClr>
        <a:buFont typeface="Arial" pitchFamily="34" charset="0"/>
        <a:buChar char="•"/>
        <a:defRPr sz="2000" kern="1200" baseline="0">
          <a:solidFill>
            <a:schemeClr val="tx1"/>
          </a:solidFill>
          <a:latin typeface="Calibri Light" panose="020F0302020204030204" pitchFamily="34" charset="0"/>
          <a:ea typeface="+mn-ea"/>
          <a:cs typeface="Calibri Light" panose="020F0302020204030204" pitchFamily="34" charset="0"/>
        </a:defRPr>
      </a:lvl5pPr>
      <a:lvl6pPr marL="1544300" indent="-162559" algn="l" defTabSz="812790" rtl="0" eaLnBrk="1" latinLnBrk="0" hangingPunct="1">
        <a:spcBef>
          <a:spcPct val="20000"/>
        </a:spcBef>
        <a:buClr>
          <a:schemeClr val="accent1"/>
        </a:buClr>
        <a:buFont typeface="Arial" pitchFamily="34" charset="0"/>
        <a:buChar char="•"/>
        <a:defRPr sz="1244" kern="1200" baseline="0">
          <a:solidFill>
            <a:schemeClr val="tx1"/>
          </a:solidFill>
          <a:latin typeface="+mn-lt"/>
          <a:ea typeface="+mn-ea"/>
          <a:cs typeface="+mn-cs"/>
        </a:defRPr>
      </a:lvl6pPr>
      <a:lvl7pPr marL="1706859" indent="-162559" algn="l" defTabSz="812790" rtl="0" eaLnBrk="1" latinLnBrk="0" hangingPunct="1">
        <a:spcBef>
          <a:spcPct val="20000"/>
        </a:spcBef>
        <a:buClr>
          <a:schemeClr val="accent2"/>
        </a:buClr>
        <a:buFont typeface="Arial" pitchFamily="34" charset="0"/>
        <a:buChar char="•"/>
        <a:defRPr sz="1244" kern="1200">
          <a:solidFill>
            <a:schemeClr val="tx1"/>
          </a:solidFill>
          <a:latin typeface="+mn-lt"/>
          <a:ea typeface="+mn-ea"/>
          <a:cs typeface="+mn-cs"/>
        </a:defRPr>
      </a:lvl7pPr>
      <a:lvl8pPr marL="1869417" indent="-162559" algn="l" defTabSz="812790" rtl="0" eaLnBrk="1" latinLnBrk="0" hangingPunct="1">
        <a:spcBef>
          <a:spcPct val="20000"/>
        </a:spcBef>
        <a:buClr>
          <a:schemeClr val="accent3"/>
        </a:buClr>
        <a:buFont typeface="Arial" pitchFamily="34" charset="0"/>
        <a:buChar char="•"/>
        <a:defRPr sz="1244" kern="1200">
          <a:solidFill>
            <a:schemeClr val="tx1"/>
          </a:solidFill>
          <a:latin typeface="+mn-lt"/>
          <a:ea typeface="+mn-ea"/>
          <a:cs typeface="+mn-cs"/>
        </a:defRPr>
      </a:lvl8pPr>
      <a:lvl9pPr marL="2031975" indent="-162559" algn="l" defTabSz="812790" rtl="0" eaLnBrk="1" latinLnBrk="0" hangingPunct="1">
        <a:spcBef>
          <a:spcPct val="20000"/>
        </a:spcBef>
        <a:buClr>
          <a:schemeClr val="accent4"/>
        </a:buClr>
        <a:buFont typeface="Arial" pitchFamily="34" charset="0"/>
        <a:buChar char="•"/>
        <a:defRPr sz="1244" kern="1200">
          <a:solidFill>
            <a:schemeClr val="tx1"/>
          </a:solidFill>
          <a:latin typeface="+mn-lt"/>
          <a:ea typeface="+mn-ea"/>
          <a:cs typeface="+mn-cs"/>
        </a:defRPr>
      </a:lvl9pPr>
    </p:bodyStyle>
    <p:otherStyle>
      <a:defPPr>
        <a:defRPr lang="en-US"/>
      </a:defPPr>
      <a:lvl1pPr marL="0" algn="l" defTabSz="812790" rtl="0" eaLnBrk="1" latinLnBrk="0" hangingPunct="1">
        <a:defRPr sz="1600" kern="1200">
          <a:solidFill>
            <a:schemeClr val="tx1"/>
          </a:solidFill>
          <a:latin typeface="+mn-lt"/>
          <a:ea typeface="+mn-ea"/>
          <a:cs typeface="+mn-cs"/>
        </a:defRPr>
      </a:lvl1pPr>
      <a:lvl2pPr marL="406395" algn="l" defTabSz="812790" rtl="0" eaLnBrk="1" latinLnBrk="0" hangingPunct="1">
        <a:defRPr sz="1600" kern="1200">
          <a:solidFill>
            <a:schemeClr val="tx1"/>
          </a:solidFill>
          <a:latin typeface="+mn-lt"/>
          <a:ea typeface="+mn-ea"/>
          <a:cs typeface="+mn-cs"/>
        </a:defRPr>
      </a:lvl2pPr>
      <a:lvl3pPr marL="812790" algn="l" defTabSz="812790" rtl="0" eaLnBrk="1" latinLnBrk="0" hangingPunct="1">
        <a:defRPr sz="1600" kern="1200">
          <a:solidFill>
            <a:schemeClr val="tx1"/>
          </a:solidFill>
          <a:latin typeface="+mn-lt"/>
          <a:ea typeface="+mn-ea"/>
          <a:cs typeface="+mn-cs"/>
        </a:defRPr>
      </a:lvl3pPr>
      <a:lvl4pPr marL="1219184" algn="l" defTabSz="812790" rtl="0" eaLnBrk="1" latinLnBrk="0" hangingPunct="1">
        <a:defRPr sz="1600" kern="1200">
          <a:solidFill>
            <a:schemeClr val="tx1"/>
          </a:solidFill>
          <a:latin typeface="+mn-lt"/>
          <a:ea typeface="+mn-ea"/>
          <a:cs typeface="+mn-cs"/>
        </a:defRPr>
      </a:lvl4pPr>
      <a:lvl5pPr marL="1625581" algn="l" defTabSz="812790" rtl="0" eaLnBrk="1" latinLnBrk="0" hangingPunct="1">
        <a:defRPr sz="1600" kern="1200">
          <a:solidFill>
            <a:schemeClr val="tx1"/>
          </a:solidFill>
          <a:latin typeface="+mn-lt"/>
          <a:ea typeface="+mn-ea"/>
          <a:cs typeface="+mn-cs"/>
        </a:defRPr>
      </a:lvl5pPr>
      <a:lvl6pPr marL="2031975" algn="l" defTabSz="812790" rtl="0" eaLnBrk="1" latinLnBrk="0" hangingPunct="1">
        <a:defRPr sz="1600" kern="1200">
          <a:solidFill>
            <a:schemeClr val="tx1"/>
          </a:solidFill>
          <a:latin typeface="+mn-lt"/>
          <a:ea typeface="+mn-ea"/>
          <a:cs typeface="+mn-cs"/>
        </a:defRPr>
      </a:lvl6pPr>
      <a:lvl7pPr marL="2438370" algn="l" defTabSz="812790" rtl="0" eaLnBrk="1" latinLnBrk="0" hangingPunct="1">
        <a:defRPr sz="1600" kern="1200">
          <a:solidFill>
            <a:schemeClr val="tx1"/>
          </a:solidFill>
          <a:latin typeface="+mn-lt"/>
          <a:ea typeface="+mn-ea"/>
          <a:cs typeface="+mn-cs"/>
        </a:defRPr>
      </a:lvl7pPr>
      <a:lvl8pPr marL="2844765" algn="l" defTabSz="812790" rtl="0" eaLnBrk="1" latinLnBrk="0" hangingPunct="1">
        <a:defRPr sz="1600" kern="1200">
          <a:solidFill>
            <a:schemeClr val="tx1"/>
          </a:solidFill>
          <a:latin typeface="+mn-lt"/>
          <a:ea typeface="+mn-ea"/>
          <a:cs typeface="+mn-cs"/>
        </a:defRPr>
      </a:lvl8pPr>
      <a:lvl9pPr marL="3251160" algn="l" defTabSz="81279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1D92346B-7159-4182-9680-6051DDD2748E}"/>
              </a:ext>
            </a:extLst>
          </p:cNvPr>
          <p:cNvSpPr>
            <a:spLocks noGrp="1"/>
          </p:cNvSpPr>
          <p:nvPr>
            <p:ph type="title"/>
          </p:nvPr>
        </p:nvSpPr>
        <p:spPr>
          <a:xfrm>
            <a:off x="707231" y="365126"/>
            <a:ext cx="8872538"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40139DB-61BE-40DB-8033-2DC13BC74D6E}"/>
              </a:ext>
            </a:extLst>
          </p:cNvPr>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150BF5E-9643-4003-9E77-6CCB56662A8E}"/>
              </a:ext>
            </a:extLst>
          </p:cNvPr>
          <p:cNvSpPr>
            <a:spLocks noGrp="1"/>
          </p:cNvSpPr>
          <p:nvPr>
            <p:ph type="dt" sz="half" idx="2"/>
          </p:nvPr>
        </p:nvSpPr>
        <p:spPr>
          <a:xfrm>
            <a:off x="707231" y="6356351"/>
            <a:ext cx="2314575" cy="365125"/>
          </a:xfrm>
          <a:prstGeom prst="rect">
            <a:avLst/>
          </a:prstGeom>
        </p:spPr>
        <p:txBody>
          <a:bodyPr vert="horz" lIns="91440" tIns="45720" rIns="91440" bIns="45720" rtlCol="0" anchor="ctr"/>
          <a:lstStyle>
            <a:lvl1pPr algn="l">
              <a:defRPr sz="1013">
                <a:solidFill>
                  <a:schemeClr val="tx1">
                    <a:tint val="75000"/>
                  </a:schemeClr>
                </a:solidFill>
              </a:defRPr>
            </a:lvl1pPr>
          </a:lstStyle>
          <a:p>
            <a:fld id="{016CDEB4-71C4-1640-9E63-3770E3FBB5CB}" type="datetime1">
              <a:rPr lang="fr-FR" smtClean="0"/>
              <a:t>26/08/19</a:t>
            </a:fld>
            <a:endParaRPr lang="fr-FR"/>
          </a:p>
        </p:txBody>
      </p:sp>
      <p:sp>
        <p:nvSpPr>
          <p:cNvPr id="5" name="Espace réservé du pied de page 4">
            <a:extLst>
              <a:ext uri="{FF2B5EF4-FFF2-40B4-BE49-F238E27FC236}">
                <a16:creationId xmlns:a16="http://schemas.microsoft.com/office/drawing/2014/main" xmlns="" id="{99BFA5A2-2499-4F5B-9710-A6AD31AA7E66}"/>
              </a:ext>
            </a:extLst>
          </p:cNvPr>
          <p:cNvSpPr>
            <a:spLocks noGrp="1"/>
          </p:cNvSpPr>
          <p:nvPr>
            <p:ph type="ftr" sz="quarter" idx="3"/>
          </p:nvPr>
        </p:nvSpPr>
        <p:spPr>
          <a:xfrm>
            <a:off x="3407569" y="6356351"/>
            <a:ext cx="3471863"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5C23B982-3E7D-492E-9B14-310BA0248A49}"/>
              </a:ext>
            </a:extLst>
          </p:cNvPr>
          <p:cNvSpPr>
            <a:spLocks noGrp="1"/>
          </p:cNvSpPr>
          <p:nvPr>
            <p:ph type="sldNum" sz="quarter" idx="4"/>
          </p:nvPr>
        </p:nvSpPr>
        <p:spPr>
          <a:xfrm>
            <a:off x="7265194" y="6356351"/>
            <a:ext cx="2314575" cy="365125"/>
          </a:xfrm>
          <a:prstGeom prst="rect">
            <a:avLst/>
          </a:prstGeom>
        </p:spPr>
        <p:txBody>
          <a:bodyPr vert="horz" lIns="91440" tIns="45720" rIns="91440" bIns="45720" rtlCol="0" anchor="ctr"/>
          <a:lstStyle>
            <a:lvl1pPr algn="r">
              <a:defRPr sz="1013">
                <a:solidFill>
                  <a:schemeClr val="tx1">
                    <a:tint val="75000"/>
                  </a:schemeClr>
                </a:solidFill>
              </a:defRPr>
            </a:lvl1pPr>
          </a:lstStyle>
          <a:p>
            <a:pPr>
              <a:defRPr/>
            </a:pPr>
            <a:fld id="{EDE1A5D3-2E19-4815-B814-817FAB1BF22D}" type="slidenum">
              <a:rPr lang="fr-FR" smtClean="0"/>
              <a:pPr>
                <a:defRPr/>
              </a:pPr>
              <a:t>‹#›</a:t>
            </a:fld>
            <a:endParaRPr lang="fr-FR"/>
          </a:p>
        </p:txBody>
      </p:sp>
      <p:sp>
        <p:nvSpPr>
          <p:cNvPr id="7" name="Rectangle 6">
            <a:extLst>
              <a:ext uri="{FF2B5EF4-FFF2-40B4-BE49-F238E27FC236}">
                <a16:creationId xmlns:a16="http://schemas.microsoft.com/office/drawing/2014/main" xmlns="" id="{7D37A3EB-0E69-4F77-869D-ECA35198057F}"/>
              </a:ext>
            </a:extLst>
          </p:cNvPr>
          <p:cNvSpPr/>
          <p:nvPr userDrawn="1"/>
        </p:nvSpPr>
        <p:spPr>
          <a:xfrm>
            <a:off x="9515476" y="0"/>
            <a:ext cx="771525" cy="6858000"/>
          </a:xfrm>
          <a:prstGeom prst="rect">
            <a:avLst/>
          </a:prstGeom>
          <a:solidFill>
            <a:srgbClr val="64B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ZoneTexte 7">
            <a:extLst>
              <a:ext uri="{FF2B5EF4-FFF2-40B4-BE49-F238E27FC236}">
                <a16:creationId xmlns:a16="http://schemas.microsoft.com/office/drawing/2014/main" xmlns="" id="{6D2BE83E-C8A8-4503-B244-CC73EB5F0F83}"/>
              </a:ext>
            </a:extLst>
          </p:cNvPr>
          <p:cNvSpPr txBox="1"/>
          <p:nvPr userDrawn="1"/>
        </p:nvSpPr>
        <p:spPr>
          <a:xfrm rot="16200000">
            <a:off x="8388297" y="3725539"/>
            <a:ext cx="2999539" cy="246221"/>
          </a:xfrm>
          <a:prstGeom prst="rect">
            <a:avLst/>
          </a:prstGeom>
          <a:noFill/>
        </p:spPr>
        <p:txBody>
          <a:bodyPr wrap="none" rtlCol="0">
            <a:spAutoFit/>
          </a:bodyPr>
          <a:lstStyle/>
          <a:p>
            <a:r>
              <a:rPr lang="fr-FR" sz="1000" b="0" dirty="0"/>
              <a:t>Présentation réalisée à partir des supports ISEK©</a:t>
            </a:r>
          </a:p>
        </p:txBody>
      </p:sp>
      <p:pic>
        <p:nvPicPr>
          <p:cNvPr id="9" name="Image 8" descr="Une image contenant clipart&#10;&#10;Description générée automatiquement">
            <a:extLst>
              <a:ext uri="{FF2B5EF4-FFF2-40B4-BE49-F238E27FC236}">
                <a16:creationId xmlns:a16="http://schemas.microsoft.com/office/drawing/2014/main" xmlns="" id="{3922DA5C-19D5-4E05-B5EA-0640C7AD11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68748" y="548680"/>
            <a:ext cx="1078992" cy="701040"/>
          </a:xfrm>
          <a:prstGeom prst="rect">
            <a:avLst/>
          </a:prstGeom>
        </p:spPr>
      </p:pic>
    </p:spTree>
    <p:extLst>
      <p:ext uri="{BB962C8B-B14F-4D97-AF65-F5344CB8AC3E}">
        <p14:creationId xmlns:p14="http://schemas.microsoft.com/office/powerpoint/2010/main" val="128183240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defTabSz="771571"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j-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j-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j-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j-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j-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fr-FR"/>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audio" Target="../media/audio1.bin"/><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audio" Target="../media/audio2.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slide" Target="slide8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ata-dock.fr/" TargetMode="External"/><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audio" Target="../media/audio2.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audio" Target="../media/audio2.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audio" Target="../media/audio2.wav"/><Relationship Id="rId5" Type="http://schemas.openxmlformats.org/officeDocument/2006/relationships/oleObject" Target="../embeddings/oleObject1.bin"/><Relationship Id="rId6" Type="http://schemas.openxmlformats.org/officeDocument/2006/relationships/image" Target="../media/image7.emf"/><Relationship Id="rId7" Type="http://schemas.openxmlformats.org/officeDocument/2006/relationships/image" Target="../media/image8.tif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hyperlink" Target="mailto:laurent_christiane@yahoo.fr" TargetMode="External"/><Relationship Id="rId4" Type="http://schemas.openxmlformats.org/officeDocument/2006/relationships/hyperlink" Target="mailto:martine.vigier42@orange.fr" TargetMode="External"/><Relationship Id="rId1" Type="http://schemas.openxmlformats.org/officeDocument/2006/relationships/slideLayout" Target="../slideLayouts/slideLayout14.xml"/><Relationship Id="rId2" Type="http://schemas.openxmlformats.org/officeDocument/2006/relationships/hyperlink" Target="mailto:edithviarme1@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slide" Target="slide87.xml"/><Relationship Id="rId4" Type="http://schemas.openxmlformats.org/officeDocument/2006/relationships/slide" Target="slide86.xml"/><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1" Type="http://schemas.openxmlformats.org/officeDocument/2006/relationships/image" Target="../media/image13.tiff"/><Relationship Id="rId12" Type="http://schemas.openxmlformats.org/officeDocument/2006/relationships/image" Target="../media/image14.tiff"/><Relationship Id="rId13" Type="http://schemas.openxmlformats.org/officeDocument/2006/relationships/image" Target="../media/image15.tiff"/><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mailto:certification@afnor.org" TargetMode="External"/><Relationship Id="rId4" Type="http://schemas.openxmlformats.org/officeDocument/2006/relationships/hyperlink" Target="mailto:certification-personnes@afnor.org" TargetMode="External"/><Relationship Id="rId5" Type="http://schemas.openxmlformats.org/officeDocument/2006/relationships/hyperlink" Target="tel:+330182835640" TargetMode="External"/><Relationship Id="rId6" Type="http://schemas.openxmlformats.org/officeDocument/2006/relationships/hyperlink" Target="mailto:isq-opqf@isqualification.com" TargetMode="External"/><Relationship Id="rId7" Type="http://schemas.openxmlformats.org/officeDocument/2006/relationships/hyperlink" Target="tel:+33141248888" TargetMode="External"/><Relationship Id="rId8" Type="http://schemas.openxmlformats.org/officeDocument/2006/relationships/hyperlink" Target="mailto:fr.certiformation@sgs.com" TargetMode="External"/><Relationship Id="rId9" Type="http://schemas.openxmlformats.org/officeDocument/2006/relationships/image" Target="../media/image11.tiff"/><Relationship Id="rId10" Type="http://schemas.openxmlformats.org/officeDocument/2006/relationships/image" Target="../media/image12.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analysetridimensionelle@gmail.com" TargetMode="External"/><Relationship Id="rId4" Type="http://schemas.openxmlformats.org/officeDocument/2006/relationships/hyperlink" Target="mailto:myriam.goffard@espaceatd.fr" TargetMode="External"/><Relationship Id="rId5" Type="http://schemas.openxmlformats.org/officeDocument/2006/relationships/hyperlink" Target="mailto:bclaudie90@gmail.com" TargetMode="External"/><Relationship Id="rId6" Type="http://schemas.openxmlformats.org/officeDocument/2006/relationships/hyperlink" Target="mailto:marc.bittard@etreavec.fr" TargetMode="External"/><Relationship Id="rId7" Type="http://schemas.openxmlformats.org/officeDocument/2006/relationships/hyperlink" Target="mailto:indigo.formations@orange.fr" TargetMode="External"/><Relationship Id="rId8" Type="http://schemas.openxmlformats.org/officeDocument/2006/relationships/hyperlink" Target="mailto:aurorecass@yahoo.fr" TargetMode="External"/><Relationship Id="rId9" Type="http://schemas.openxmlformats.org/officeDocument/2006/relationships/hyperlink" Target="mailto:chbonnal@nflpsy.fr" TargetMode="External"/><Relationship Id="rId10" Type="http://schemas.openxmlformats.org/officeDocument/2006/relationships/hyperlink" Target="mailto:serge.cueille@wanadoo.fr" TargetMode="External"/><Relationship Id="rId11" Type="http://schemas.openxmlformats.org/officeDocument/2006/relationships/hyperlink" Target="mailto:michelleblateau@wanadoo.fr" TargetMode="External"/><Relationship Id="rId1" Type="http://schemas.openxmlformats.org/officeDocument/2006/relationships/slideLayout" Target="../slideLayouts/slideLayout14.xml"/><Relationship Id="rId2" Type="http://schemas.openxmlformats.org/officeDocument/2006/relationships/hyperlink" Target="mailto:kalicohen@hotmail.f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17.tif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1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legifrance.gouv.fr/affichCodeArticle.do;jsessionid=6A6704A3157CAFF51D555471270600C8.tpdila18v_2?idArticle=LEGIARTI000033974988&amp;cidTexte=LEGITEXT000006072050&amp;categorieLien=id&amp;dateTexte=20170630"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audio" Target="../media/audio1.bin"/><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721100" y="5935133"/>
            <a:ext cx="2844800" cy="406400"/>
          </a:xfrm>
          <a:prstGeom prst="rect">
            <a:avLst/>
          </a:prstGeom>
          <a:noFill/>
          <a:ln w="9525">
            <a:noFill/>
            <a:miter lim="800000"/>
            <a:headEnd/>
            <a:tailEnd/>
          </a:ln>
        </p:spPr>
        <p:txBody>
          <a:bodyPr wrap="none" anchor="ctr"/>
          <a:lstStyle/>
          <a:p>
            <a:endParaRPr lang="fr-FR" sz="800" dirty="0"/>
          </a:p>
        </p:txBody>
      </p:sp>
      <p:sp>
        <p:nvSpPr>
          <p:cNvPr id="4104" name="Rectangle 8"/>
          <p:cNvSpPr>
            <a:spLocks noChangeArrowheads="1"/>
          </p:cNvSpPr>
          <p:nvPr/>
        </p:nvSpPr>
        <p:spPr bwMode="auto">
          <a:xfrm>
            <a:off x="571501" y="3010051"/>
            <a:ext cx="162506" cy="202904"/>
          </a:xfrm>
          <a:prstGeom prst="rect">
            <a:avLst/>
          </a:prstGeom>
          <a:noFill/>
          <a:ln w="9525">
            <a:noFill/>
            <a:miter lim="800000"/>
            <a:headEnd/>
            <a:tailEnd/>
          </a:ln>
          <a:effectLst>
            <a:outerShdw dist="107763" dir="2700000" algn="ctr" rotWithShape="0">
              <a:schemeClr val="bg2"/>
            </a:outerShdw>
          </a:effectLst>
        </p:spPr>
        <p:txBody>
          <a:bodyPr wrap="none" lIns="80435" tIns="39511" rIns="80435" bIns="39511" anchor="ctr">
            <a:spAutoFit/>
          </a:bodyPr>
          <a:lstStyle/>
          <a:p>
            <a:pPr>
              <a:defRPr/>
            </a:pPr>
            <a:endParaRPr lang="fr-FR" sz="800" dirty="0"/>
          </a:p>
        </p:txBody>
      </p:sp>
      <p:pic>
        <p:nvPicPr>
          <p:cNvPr id="6146" name="Picture 2" descr="https://www.affop.org/wp-content/uploads/2017/10/bandeau-e1511791307934.png">
            <a:extLst>
              <a:ext uri="{FF2B5EF4-FFF2-40B4-BE49-F238E27FC236}">
                <a16:creationId xmlns:a16="http://schemas.microsoft.com/office/drawing/2014/main" xmlns="" id="{E23588A8-1A62-4050-AC5E-FAF6579D8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07" y="188640"/>
            <a:ext cx="1714500" cy="1790700"/>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xmlns="" id="{59758E2B-D072-4CAB-8697-621397E507C1}"/>
              </a:ext>
            </a:extLst>
          </p:cNvPr>
          <p:cNvSpPr>
            <a:spLocks noGrp="1"/>
          </p:cNvSpPr>
          <p:nvPr>
            <p:ph type="ctrTitle"/>
          </p:nvPr>
        </p:nvSpPr>
        <p:spPr>
          <a:xfrm>
            <a:off x="5935588" y="2636911"/>
            <a:ext cx="3456384" cy="2910429"/>
          </a:xfrm>
        </p:spPr>
        <p:txBody>
          <a:bodyPr>
            <a:normAutofit/>
          </a:bodyPr>
          <a:lstStyle/>
          <a:p>
            <a:r>
              <a:rPr lang="fr-FR" sz="4000" b="1" dirty="0"/>
              <a:t>JOURNEE D’ETUDES</a:t>
            </a:r>
            <a:br>
              <a:rPr lang="fr-FR" sz="4000" b="1" dirty="0"/>
            </a:br>
            <a:r>
              <a:rPr lang="fr-FR" sz="4000" b="1" dirty="0"/>
              <a:t>27 JUIN 2019</a:t>
            </a:r>
            <a:r>
              <a:rPr lang="fr-FR" sz="2400" dirty="0"/>
              <a:t/>
            </a:r>
            <a:br>
              <a:rPr lang="fr-FR" sz="2400" dirty="0"/>
            </a:br>
            <a:endParaRPr lang="fr-FR" sz="2400" dirty="0"/>
          </a:p>
        </p:txBody>
      </p:sp>
      <p:pic>
        <p:nvPicPr>
          <p:cNvPr id="4" name="Image 3">
            <a:extLst>
              <a:ext uri="{FF2B5EF4-FFF2-40B4-BE49-F238E27FC236}">
                <a16:creationId xmlns:a16="http://schemas.microsoft.com/office/drawing/2014/main" xmlns="" id="{C5DB4CAE-DDBF-4769-A122-E5EB8919EEA4}"/>
              </a:ext>
            </a:extLst>
          </p:cNvPr>
          <p:cNvPicPr>
            <a:picLocks noChangeAspect="1"/>
          </p:cNvPicPr>
          <p:nvPr/>
        </p:nvPicPr>
        <p:blipFill>
          <a:blip r:embed="rId6"/>
          <a:stretch>
            <a:fillRect/>
          </a:stretch>
        </p:blipFill>
        <p:spPr>
          <a:xfrm>
            <a:off x="700590" y="2636912"/>
            <a:ext cx="4833989" cy="2910429"/>
          </a:xfrm>
          <a:prstGeom prst="rect">
            <a:avLst/>
          </a:prstGeom>
        </p:spPr>
      </p:pic>
      <p:sp>
        <p:nvSpPr>
          <p:cNvPr id="2" name="Rectangle 1">
            <a:extLst>
              <a:ext uri="{FF2B5EF4-FFF2-40B4-BE49-F238E27FC236}">
                <a16:creationId xmlns:a16="http://schemas.microsoft.com/office/drawing/2014/main" xmlns="" id="{57CE2859-FEBF-41CE-86BD-4AD10A22FC7A}"/>
              </a:ext>
            </a:extLst>
          </p:cNvPr>
          <p:cNvSpPr/>
          <p:nvPr/>
        </p:nvSpPr>
        <p:spPr>
          <a:xfrm>
            <a:off x="3055268" y="764704"/>
            <a:ext cx="5153700" cy="1344283"/>
          </a:xfrm>
          <a:prstGeom prst="rect">
            <a:avLst/>
          </a:prstGeom>
          <a:noFill/>
        </p:spPr>
        <p:txBody>
          <a:bodyPr wrap="none" lIns="91440" tIns="45720" rIns="91440" bIns="45720">
            <a:prstTxWarp prst="textCanDown">
              <a:avLst/>
            </a:prstTxWarp>
            <a:spAutoFit/>
          </a:bodyPr>
          <a:lstStyle/>
          <a:p>
            <a:pPr algn="ctr"/>
            <a:r>
              <a:rPr lang="fr-FR" sz="5400" dirty="0">
                <a:ln/>
                <a:solidFill>
                  <a:srgbClr val="C00000"/>
                </a:solidFill>
                <a:effectLst>
                  <a:outerShdw blurRad="38100" dist="19050" dir="2700000" algn="tl" rotWithShape="0">
                    <a:schemeClr val="dk1">
                      <a:lumMod val="50000"/>
                      <a:alpha val="40000"/>
                    </a:schemeClr>
                  </a:outerShdw>
                </a:effectLst>
              </a:rPr>
              <a:t>Compte-rendu</a:t>
            </a:r>
          </a:p>
        </p:txBody>
      </p:sp>
    </p:spTree>
    <p:custDataLst>
      <p:tags r:id="rId1"/>
    </p:custDataLst>
    <p:extLst>
      <p:ext uri="{BB962C8B-B14F-4D97-AF65-F5344CB8AC3E}">
        <p14:creationId xmlns:p14="http://schemas.microsoft.com/office/powerpoint/2010/main" val="747739637"/>
      </p:ext>
    </p:extLst>
  </p:cSld>
  <p:clrMapOvr>
    <a:masterClrMapping/>
  </p:clrMapOvr>
  <p:transition xmlns:p14="http://schemas.microsoft.com/office/powerpoint/2010/main" advTm="18362">
    <p:zoom/>
    <p:sndAc>
      <p:stSnd>
        <p:snd r:embed="rId4" name="Roll and Crash"/>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F34F48-FF0D-45B2-9DE1-DD9B2EB464A6}"/>
              </a:ext>
            </a:extLst>
          </p:cNvPr>
          <p:cNvSpPr>
            <a:spLocks noGrp="1"/>
          </p:cNvSpPr>
          <p:nvPr>
            <p:ph type="title"/>
          </p:nvPr>
        </p:nvSpPr>
        <p:spPr/>
        <p:txBody>
          <a:bodyPr/>
          <a:lstStyle/>
          <a:p>
            <a:r>
              <a:rPr lang="fr-FR" dirty="0"/>
              <a:t>Suggestion et groupe de travail (2)</a:t>
            </a:r>
          </a:p>
        </p:txBody>
      </p:sp>
      <p:sp>
        <p:nvSpPr>
          <p:cNvPr id="3" name="Espace réservé du contenu 2">
            <a:extLst>
              <a:ext uri="{FF2B5EF4-FFF2-40B4-BE49-F238E27FC236}">
                <a16:creationId xmlns:a16="http://schemas.microsoft.com/office/drawing/2014/main" xmlns="" id="{13729A3A-2AB0-4ED2-BC8F-027E46251AFA}"/>
              </a:ext>
            </a:extLst>
          </p:cNvPr>
          <p:cNvSpPr>
            <a:spLocks noGrp="1"/>
          </p:cNvSpPr>
          <p:nvPr>
            <p:ph idx="1"/>
          </p:nvPr>
        </p:nvSpPr>
        <p:spPr/>
        <p:txBody>
          <a:bodyPr>
            <a:normAutofit fontScale="92500" lnSpcReduction="20000"/>
          </a:bodyPr>
          <a:lstStyle/>
          <a:p>
            <a:pPr lvl="1"/>
            <a:r>
              <a:rPr lang="fr-FR" sz="2500" dirty="0"/>
              <a:t>INECAT : nos deux certifications (médiateur artistique et art-thérapeute) ne comportent pas le même nombre d’heures et pourtant les deux sont considérées comme Bac + 2</a:t>
            </a:r>
          </a:p>
          <a:p>
            <a:pPr lvl="1"/>
            <a:r>
              <a:rPr lang="fr-FR" sz="2500" dirty="0"/>
              <a:t>Christine Bonnal : La Charte de qualité AFFOP pourrait s’inspirer du modèle proposé par l’état et du processus d’affiliation / agrément de l’AFFOP . La Charte devrait </a:t>
            </a:r>
            <a:r>
              <a:rPr lang="fr-FR" sz="2500" dirty="0" smtClean="0"/>
              <a:t>inclure:</a:t>
            </a:r>
            <a:endParaRPr lang="fr-FR" sz="2500" dirty="0"/>
          </a:p>
          <a:p>
            <a:pPr lvl="2"/>
            <a:r>
              <a:rPr lang="fr-FR" sz="2163" dirty="0"/>
              <a:t>Ce qui différencie nos écoles de </a:t>
            </a:r>
            <a:r>
              <a:rPr lang="fr-FR" sz="2163" dirty="0" smtClean="0"/>
              <a:t>l’université</a:t>
            </a:r>
            <a:r>
              <a:rPr lang="fr-FR" sz="2163" dirty="0"/>
              <a:t>, c’est la pratique, la mise en situation. Les écoles affiliées / </a:t>
            </a:r>
            <a:r>
              <a:rPr lang="fr-FR" sz="2163" dirty="0" smtClean="0"/>
              <a:t>agréées </a:t>
            </a:r>
            <a:r>
              <a:rPr lang="fr-FR" sz="2163" dirty="0"/>
              <a:t>pourraient se mettre d’accord sur un ratio cours théoriques / pratique.</a:t>
            </a:r>
          </a:p>
          <a:p>
            <a:pPr lvl="2"/>
            <a:r>
              <a:rPr lang="fr-FR" sz="2163" dirty="0"/>
              <a:t>Nos méthodes </a:t>
            </a:r>
            <a:r>
              <a:rPr lang="fr-FR" sz="2163" dirty="0" smtClean="0"/>
              <a:t>pédagogiques.</a:t>
            </a:r>
            <a:endParaRPr lang="fr-FR" sz="2163" dirty="0"/>
          </a:p>
          <a:p>
            <a:pPr lvl="2"/>
            <a:r>
              <a:rPr lang="fr-FR" sz="2163" dirty="0"/>
              <a:t>Notre processus de gestion du risque (quels risques ?)</a:t>
            </a:r>
          </a:p>
          <a:p>
            <a:pPr lvl="2"/>
            <a:r>
              <a:rPr lang="fr-FR" sz="2163" dirty="0"/>
              <a:t>La différence entre métier et profession. A la fin de nos formations, les étudiants savent en quoi consiste le métier de </a:t>
            </a:r>
            <a:r>
              <a:rPr lang="fr-FR" sz="2163" dirty="0" err="1" smtClean="0"/>
              <a:t>psychopraticien</a:t>
            </a:r>
            <a:r>
              <a:rPr lang="fr-FR" sz="2163" dirty="0" smtClean="0"/>
              <a:t>.</a:t>
            </a:r>
            <a:endParaRPr lang="fr-FR" sz="2163" dirty="0"/>
          </a:p>
          <a:p>
            <a:pPr lvl="2"/>
            <a:r>
              <a:rPr lang="fr-FR" sz="2163" dirty="0"/>
              <a:t>Avec un référentiel métier et un référentiel qualité, quelle thérapie pratiquent les étudiants </a:t>
            </a:r>
            <a:r>
              <a:rPr lang="fr-FR" sz="2163" dirty="0" smtClean="0"/>
              <a:t>sortant </a:t>
            </a:r>
            <a:r>
              <a:rPr lang="fr-FR" sz="2163" dirty="0"/>
              <a:t>de nos </a:t>
            </a:r>
            <a:r>
              <a:rPr lang="fr-FR" sz="2163" dirty="0" smtClean="0"/>
              <a:t>formations ?</a:t>
            </a:r>
            <a:endParaRPr lang="fr-FR" sz="2163" dirty="0"/>
          </a:p>
          <a:p>
            <a:pPr lvl="2"/>
            <a:r>
              <a:rPr lang="fr-FR" sz="2163" dirty="0"/>
              <a:t>Un groupe de travail sur la Charte va être </a:t>
            </a:r>
            <a:r>
              <a:rPr lang="fr-FR" sz="2163" dirty="0" smtClean="0"/>
              <a:t>organisé.</a:t>
            </a:r>
            <a:endParaRPr lang="fr-FR" sz="2163" dirty="0"/>
          </a:p>
          <a:p>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10</a:t>
            </a:fld>
            <a:endParaRPr lang="fr-FR" sz="1600" dirty="0"/>
          </a:p>
        </p:txBody>
      </p:sp>
    </p:spTree>
    <p:extLst>
      <p:ext uri="{BB962C8B-B14F-4D97-AF65-F5344CB8AC3E}">
        <p14:creationId xmlns:p14="http://schemas.microsoft.com/office/powerpoint/2010/main" val="339065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CC19FE-4C8F-4B35-92AA-82F2AE821D3D}"/>
              </a:ext>
            </a:extLst>
          </p:cNvPr>
          <p:cNvSpPr>
            <a:spLocks noGrp="1"/>
          </p:cNvSpPr>
          <p:nvPr>
            <p:ph type="title"/>
          </p:nvPr>
        </p:nvSpPr>
        <p:spPr/>
        <p:txBody>
          <a:bodyPr/>
          <a:lstStyle/>
          <a:p>
            <a:r>
              <a:rPr lang="fr-FR" dirty="0"/>
              <a:t>Sujets spécifiques</a:t>
            </a:r>
          </a:p>
        </p:txBody>
      </p:sp>
      <p:sp>
        <p:nvSpPr>
          <p:cNvPr id="3" name="Espace réservé du contenu 2">
            <a:extLst>
              <a:ext uri="{FF2B5EF4-FFF2-40B4-BE49-F238E27FC236}">
                <a16:creationId xmlns:a16="http://schemas.microsoft.com/office/drawing/2014/main" xmlns="" id="{D8AA5892-B0B8-41F3-AE02-DF3E2DB3D983}"/>
              </a:ext>
            </a:extLst>
          </p:cNvPr>
          <p:cNvSpPr>
            <a:spLocks noGrp="1"/>
          </p:cNvSpPr>
          <p:nvPr>
            <p:ph idx="1"/>
          </p:nvPr>
        </p:nvSpPr>
        <p:spPr/>
        <p:txBody>
          <a:bodyPr/>
          <a:lstStyle/>
          <a:p>
            <a:r>
              <a:rPr lang="fr-FR" dirty="0"/>
              <a:t>Mise en garde contre certains sites tels que psychologue.net qui référencent des psychopraticiens sans leur accord en tant que psychologue ou psychothérapeute. </a:t>
            </a:r>
          </a:p>
          <a:p>
            <a:pPr lvl="1"/>
            <a:r>
              <a:rPr lang="fr-FR" dirty="0"/>
              <a:t>Préconisation de l’AFFOP : Envoi d’une lettre avec AR par le praticien à l’adresse du siège du site (qui apparaît dans les mentions légales) pour dénoncer une inscription abusive dans l’annuaire en question, compte tenu de la législation actuelle, </a:t>
            </a:r>
            <a:r>
              <a:rPr lang="fr-FR" dirty="0" smtClean="0"/>
              <a:t>et pour </a:t>
            </a:r>
            <a:r>
              <a:rPr lang="fr-FR" dirty="0"/>
              <a:t>menacer de poursuite judiciaire pour inscription abusive et escroquerie en l’absence de suppression des coordonnées sous 10 jours. </a:t>
            </a:r>
          </a:p>
          <a:p>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a:pPr>
                <a:defRPr/>
              </a:pPr>
              <a:t>11</a:t>
            </a:fld>
            <a:endParaRPr lang="fr-FR" sz="1600" dirty="0"/>
          </a:p>
        </p:txBody>
      </p:sp>
    </p:spTree>
    <p:extLst>
      <p:ext uri="{BB962C8B-B14F-4D97-AF65-F5344CB8AC3E}">
        <p14:creationId xmlns:p14="http://schemas.microsoft.com/office/powerpoint/2010/main" val="355462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721101" y="5935135"/>
            <a:ext cx="2844800" cy="406400"/>
          </a:xfrm>
          <a:prstGeom prst="rect">
            <a:avLst/>
          </a:prstGeom>
          <a:noFill/>
          <a:ln w="9525">
            <a:noFill/>
            <a:miter lim="800000"/>
            <a:headEnd/>
            <a:tailEnd/>
          </a:ln>
        </p:spPr>
        <p:txBody>
          <a:bodyPr wrap="none" anchor="ctr"/>
          <a:lstStyle/>
          <a:p>
            <a:endParaRPr lang="fr-FR" sz="800" dirty="0"/>
          </a:p>
        </p:txBody>
      </p:sp>
      <p:sp>
        <p:nvSpPr>
          <p:cNvPr id="4104" name="Rectangle 8"/>
          <p:cNvSpPr>
            <a:spLocks noChangeArrowheads="1"/>
          </p:cNvSpPr>
          <p:nvPr/>
        </p:nvSpPr>
        <p:spPr bwMode="auto">
          <a:xfrm>
            <a:off x="571501" y="3010051"/>
            <a:ext cx="162506" cy="202904"/>
          </a:xfrm>
          <a:prstGeom prst="rect">
            <a:avLst/>
          </a:prstGeom>
          <a:noFill/>
          <a:ln w="9525">
            <a:noFill/>
            <a:miter lim="800000"/>
            <a:headEnd/>
            <a:tailEnd/>
          </a:ln>
          <a:effectLst>
            <a:outerShdw dist="107763" dir="2700000" algn="ctr" rotWithShape="0">
              <a:schemeClr val="bg2"/>
            </a:outerShdw>
          </a:effectLst>
        </p:spPr>
        <p:txBody>
          <a:bodyPr wrap="none" lIns="80435" tIns="39511" rIns="80435" bIns="39511" anchor="ctr">
            <a:spAutoFit/>
          </a:bodyPr>
          <a:lstStyle/>
          <a:p>
            <a:pPr>
              <a:defRPr/>
            </a:pPr>
            <a:endParaRPr lang="fr-FR" sz="800" dirty="0">
              <a:latin typeface="Arial" charset="0"/>
            </a:endParaRPr>
          </a:p>
        </p:txBody>
      </p:sp>
      <p:sp>
        <p:nvSpPr>
          <p:cNvPr id="3" name="Titre 2"/>
          <p:cNvSpPr>
            <a:spLocks noGrp="1"/>
          </p:cNvSpPr>
          <p:nvPr>
            <p:ph type="ctrTitle"/>
          </p:nvPr>
        </p:nvSpPr>
        <p:spPr>
          <a:xfrm>
            <a:off x="1111052" y="4195587"/>
            <a:ext cx="7543800" cy="2305756"/>
          </a:xfrm>
        </p:spPr>
        <p:txBody>
          <a:bodyPr>
            <a:normAutofit fontScale="90000"/>
          </a:bodyPr>
          <a:lstStyle/>
          <a:p>
            <a:pPr algn="ctr"/>
            <a:r>
              <a:rPr lang="fr-FR" sz="4267" dirty="0">
                <a:solidFill>
                  <a:schemeClr val="tx1"/>
                </a:solidFill>
              </a:rPr>
              <a:t/>
            </a:r>
            <a:br>
              <a:rPr lang="fr-FR" sz="4267" dirty="0">
                <a:solidFill>
                  <a:schemeClr val="tx1"/>
                </a:solidFill>
              </a:rPr>
            </a:br>
            <a:r>
              <a:rPr lang="fr-FR" sz="4267" dirty="0"/>
              <a:t/>
            </a:r>
            <a:br>
              <a:rPr lang="fr-FR" sz="4267" dirty="0"/>
            </a:br>
            <a:r>
              <a:rPr lang="fr-FR" sz="4267" dirty="0">
                <a:solidFill>
                  <a:schemeClr val="tx1"/>
                </a:solidFill>
              </a:rPr>
              <a:t>Paris</a:t>
            </a:r>
            <a:br>
              <a:rPr lang="fr-FR" sz="4267" dirty="0">
                <a:solidFill>
                  <a:schemeClr val="tx1"/>
                </a:solidFill>
              </a:rPr>
            </a:br>
            <a:r>
              <a:rPr lang="fr-FR" sz="4267" dirty="0">
                <a:solidFill>
                  <a:schemeClr val="tx1"/>
                </a:solidFill>
              </a:rPr>
              <a:t>27 juin 2019</a:t>
            </a:r>
            <a:br>
              <a:rPr lang="fr-FR" sz="4267" dirty="0">
                <a:solidFill>
                  <a:schemeClr val="tx1"/>
                </a:solidFill>
              </a:rPr>
            </a:br>
            <a:r>
              <a:rPr lang="fr-FR" sz="2000" i="1" dirty="0">
                <a:solidFill>
                  <a:schemeClr val="tx1"/>
                </a:solidFill>
              </a:rPr>
              <a:t>Christine Bonnal</a:t>
            </a:r>
            <a:r>
              <a:rPr lang="fr-FR" sz="4267" dirty="0">
                <a:solidFill>
                  <a:schemeClr val="tx1"/>
                </a:solidFill>
              </a:rPr>
              <a:t/>
            </a:r>
            <a:br>
              <a:rPr lang="fr-FR" sz="4267" dirty="0">
                <a:solidFill>
                  <a:schemeClr val="tx1"/>
                </a:solidFill>
              </a:rPr>
            </a:br>
            <a:endParaRPr lang="fr-FR" sz="4267" dirty="0">
              <a:solidFill>
                <a:schemeClr val="tx1"/>
              </a:solidFill>
            </a:endParaRPr>
          </a:p>
        </p:txBody>
      </p:sp>
      <p:sp>
        <p:nvSpPr>
          <p:cNvPr id="5" name="ZoneTexte 4">
            <a:extLst>
              <a:ext uri="{FF2B5EF4-FFF2-40B4-BE49-F238E27FC236}">
                <a16:creationId xmlns:a16="http://schemas.microsoft.com/office/drawing/2014/main" xmlns="" id="{B1E41DD7-6837-6744-A29E-353EF06668FD}"/>
              </a:ext>
            </a:extLst>
          </p:cNvPr>
          <p:cNvSpPr txBox="1"/>
          <p:nvPr/>
        </p:nvSpPr>
        <p:spPr>
          <a:xfrm>
            <a:off x="0" y="1562312"/>
            <a:ext cx="9535988" cy="3170099"/>
          </a:xfrm>
          <a:prstGeom prst="rect">
            <a:avLst/>
          </a:prstGeom>
          <a:noFill/>
        </p:spPr>
        <p:txBody>
          <a:bodyPr wrap="square" rtlCol="0">
            <a:spAutoFit/>
          </a:bodyPr>
          <a:lstStyle/>
          <a:p>
            <a:pPr algn="ctr"/>
            <a:r>
              <a:rPr lang="fr-FR" sz="4000" dirty="0"/>
              <a:t>Nouvelle réforme de la formation professionnelle : </a:t>
            </a:r>
          </a:p>
          <a:p>
            <a:pPr algn="ctr"/>
            <a:r>
              <a:rPr lang="fr-FR" sz="4000" dirty="0"/>
              <a:t>Quelles conséquences pour le Système Qualité de mon OF ?</a:t>
            </a:r>
          </a:p>
          <a:p>
            <a:pPr algn="ctr"/>
            <a:endParaRPr lang="fr-FR" sz="4000" dirty="0"/>
          </a:p>
        </p:txBody>
      </p:sp>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12</a:t>
            </a:fld>
            <a:endParaRPr lang="fr-FR" sz="1600"/>
          </a:p>
        </p:txBody>
      </p:sp>
    </p:spTree>
  </p:cSld>
  <p:clrMapOvr>
    <a:masterClrMapping/>
  </p:clrMapOvr>
  <p:transition xmlns:p14="http://schemas.microsoft.com/office/powerpoint/2010/main">
    <p:zoom/>
    <p:sndAc>
      <p:stSnd>
        <p:snd r:embed="rId3" name="DRIVEBY.WAV"/>
      </p:stSnd>
    </p:sndAc>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effectLst>
            <a:outerShdw dist="107763" sx="1000" sy="1000" algn="ctr" rotWithShape="0">
              <a:schemeClr val="bg2"/>
            </a:outerShdw>
          </a:effectLst>
        </p:spPr>
        <p:txBody>
          <a:bodyPr vert="horz" lIns="80435" tIns="39511" rIns="80435" bIns="39511" rtlCol="0" anchor="ctr">
            <a:noAutofit/>
          </a:bodyPr>
          <a:lstStyle/>
          <a:p>
            <a:pPr eaLnBrk="1" hangingPunct="1">
              <a:defRPr/>
            </a:pPr>
            <a:r>
              <a:rPr lang="fr-FR" sz="3556" dirty="0">
                <a:solidFill>
                  <a:schemeClr val="tx1"/>
                </a:solidFill>
              </a:rPr>
              <a:t>Sommaire</a:t>
            </a:r>
          </a:p>
        </p:txBody>
      </p:sp>
      <p:sp>
        <p:nvSpPr>
          <p:cNvPr id="8195" name="Rectangle 3" descr="Rectangle: Click to edit Master text styles&#10;Second level&#10;Third level&#10;Fourth level&#10;Fifth level"/>
          <p:cNvSpPr>
            <a:spLocks noGrp="1" noChangeArrowheads="1"/>
          </p:cNvSpPr>
          <p:nvPr>
            <p:ph idx="1"/>
          </p:nvPr>
        </p:nvSpPr>
        <p:spPr>
          <a:xfrm>
            <a:off x="705412" y="2276872"/>
            <a:ext cx="8398933" cy="3657600"/>
          </a:xfrm>
          <a:noFill/>
        </p:spPr>
        <p:txBody>
          <a:bodyPr vert="horz" lIns="80435" tIns="39511" rIns="80435" bIns="39511" rtlCol="0">
            <a:normAutofit/>
          </a:bodyPr>
          <a:lstStyle/>
          <a:p>
            <a:pPr marL="558787" indent="-457189">
              <a:lnSpc>
                <a:spcPct val="90000"/>
              </a:lnSpc>
              <a:buFont typeface="+mj-lt"/>
              <a:buAutoNum type="arabicPeriod"/>
            </a:pPr>
            <a:r>
              <a:rPr lang="fr-FR" sz="3200" dirty="0"/>
              <a:t>Le paradigme de la nouvelle Loi</a:t>
            </a:r>
          </a:p>
          <a:p>
            <a:pPr marL="558787" indent="-457189">
              <a:lnSpc>
                <a:spcPct val="90000"/>
              </a:lnSpc>
              <a:buFont typeface="+mj-lt"/>
              <a:buAutoNum type="arabicPeriod"/>
            </a:pPr>
            <a:r>
              <a:rPr lang="fr-FR" sz="3200" dirty="0"/>
              <a:t>Intérêt de la certification pour un OF</a:t>
            </a:r>
          </a:p>
          <a:p>
            <a:pPr marL="558787" indent="-457189">
              <a:lnSpc>
                <a:spcPct val="90000"/>
              </a:lnSpc>
              <a:buFont typeface="+mj-lt"/>
              <a:buAutoNum type="arabicPeriod"/>
            </a:pPr>
            <a:r>
              <a:rPr lang="fr-FR" sz="3200" dirty="0"/>
              <a:t>Le référentiel unique</a:t>
            </a:r>
          </a:p>
          <a:p>
            <a:pPr marL="558787" indent="-457189">
              <a:lnSpc>
                <a:spcPct val="90000"/>
              </a:lnSpc>
              <a:buFont typeface="+mj-lt"/>
              <a:buAutoNum type="arabicPeriod"/>
            </a:pPr>
            <a:r>
              <a:rPr lang="fr-FR" sz="3200" dirty="0"/>
              <a:t>Le planning</a:t>
            </a:r>
          </a:p>
          <a:p>
            <a:pPr marL="558787" indent="-457189">
              <a:lnSpc>
                <a:spcPct val="90000"/>
              </a:lnSpc>
              <a:buFont typeface="+mj-lt"/>
              <a:buAutoNum type="arabicPeriod"/>
            </a:pPr>
            <a:r>
              <a:rPr lang="fr-FR" sz="3200" dirty="0"/>
              <a:t>Conclusion</a:t>
            </a:r>
          </a:p>
          <a:p>
            <a:pPr marL="558787" indent="-457189">
              <a:lnSpc>
                <a:spcPct val="90000"/>
              </a:lnSpc>
              <a:buFont typeface="+mj-lt"/>
              <a:buAutoNum type="arabicPeriod"/>
            </a:pPr>
            <a:endParaRPr lang="fr-FR" sz="3200" dirty="0"/>
          </a:p>
          <a:p>
            <a:pPr eaLnBrk="1" hangingPunct="1">
              <a:lnSpc>
                <a:spcPct val="90000"/>
              </a:lnSpc>
              <a:buFont typeface="Wingdings" pitchFamily="2" charset="2"/>
              <a:buNone/>
            </a:pPr>
            <a:endParaRPr lang="fr-FR" sz="3200" dirty="0"/>
          </a:p>
          <a:p>
            <a:pPr eaLnBrk="1" hangingPunct="1">
              <a:lnSpc>
                <a:spcPct val="90000"/>
              </a:lnSpc>
              <a:buFont typeface="Wingdings" pitchFamily="2" charset="2"/>
              <a:buNone/>
            </a:pPr>
            <a:endParaRPr lang="fr-FR" sz="3200" dirty="0"/>
          </a:p>
        </p:txBody>
      </p:sp>
      <p:sp>
        <p:nvSpPr>
          <p:cNvPr id="4100" name="Espace réservé du numéro de diapositive 5"/>
          <p:cNvSpPr>
            <a:spLocks noGrp="1"/>
          </p:cNvSpPr>
          <p:nvPr>
            <p:ph type="sldNum" sz="quarter" idx="12"/>
          </p:nvPr>
        </p:nvSpPr>
        <p:spPr>
          <a:noFill/>
        </p:spPr>
        <p:txBody>
          <a:bodyPr/>
          <a:lstStyle/>
          <a:p>
            <a:pPr>
              <a:defRPr/>
            </a:pPr>
            <a:fld id="{B1D9C37A-920F-47AB-9E74-16CEDF21CC31}" type="slidenum">
              <a:rPr lang="fr-FR" sz="1600"/>
              <a:pPr>
                <a:defRPr/>
              </a:pPr>
              <a:t>13</a:t>
            </a:fld>
            <a:endParaRPr lang="fr-FR" sz="1600" dirty="0"/>
          </a:p>
        </p:txBody>
      </p:sp>
    </p:spTree>
    <p:extLst>
      <p:ext uri="{BB962C8B-B14F-4D97-AF65-F5344CB8AC3E}">
        <p14:creationId xmlns:p14="http://schemas.microsoft.com/office/powerpoint/2010/main" val="711766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checkerboard(down)">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checkerboard(down)">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p:spPr>
        <p:txBody>
          <a:bodyPr vert="horz" lIns="80435" tIns="39511" rIns="80435" bIns="39511" rtlCol="0" anchor="ctr">
            <a:noAutofit/>
          </a:bodyPr>
          <a:lstStyle/>
          <a:p>
            <a:pPr eaLnBrk="1" hangingPunct="1">
              <a:defRPr/>
            </a:pPr>
            <a:r>
              <a:rPr lang="fr-FR"/>
              <a:t>2°) Objectifs opérationnels</a:t>
            </a:r>
          </a:p>
        </p:txBody>
      </p:sp>
      <p:sp>
        <p:nvSpPr>
          <p:cNvPr id="9219" name="Rectangle 3" descr="Rectangle: Click to edit Master text styles&#10;Second level&#10;Third level&#10;Fourth level&#10;Fifth level"/>
          <p:cNvSpPr>
            <a:spLocks noGrp="1" noChangeArrowheads="1"/>
          </p:cNvSpPr>
          <p:nvPr>
            <p:ph idx="1"/>
          </p:nvPr>
        </p:nvSpPr>
        <p:spPr>
          <a:xfrm>
            <a:off x="462980" y="2189480"/>
            <a:ext cx="8388424" cy="3657600"/>
          </a:xfrm>
          <a:noFill/>
        </p:spPr>
        <p:txBody>
          <a:bodyPr vert="horz" lIns="80435" tIns="39511" rIns="80435" bIns="39511" rtlCol="0">
            <a:noAutofit/>
          </a:bodyPr>
          <a:lstStyle/>
          <a:p>
            <a:r>
              <a:rPr lang="fr-FR" dirty="0"/>
              <a:t>Décoder les nouvelles exigences </a:t>
            </a:r>
          </a:p>
          <a:p>
            <a:r>
              <a:rPr lang="fr-FR" dirty="0"/>
              <a:t>Comprendre les principaux outils et méthodes Qualité</a:t>
            </a:r>
          </a:p>
          <a:p>
            <a:r>
              <a:rPr lang="fr-FR" dirty="0"/>
              <a:t>Anticiper les nouveaux changements de la réforme et leurs conséquences pour votre système Qualité</a:t>
            </a:r>
          </a:p>
        </p:txBody>
      </p:sp>
      <p:sp>
        <p:nvSpPr>
          <p:cNvPr id="5124" name="Espace réservé du numéro de diapositive 5"/>
          <p:cNvSpPr>
            <a:spLocks noGrp="1"/>
          </p:cNvSpPr>
          <p:nvPr>
            <p:ph type="sldNum" sz="quarter" idx="12"/>
          </p:nvPr>
        </p:nvSpPr>
        <p:spPr>
          <a:noFill/>
        </p:spPr>
        <p:txBody>
          <a:bodyPr/>
          <a:lstStyle/>
          <a:p>
            <a:fld id="{33AA7DB5-9A71-4358-A391-22877188B49D}" type="slidenum">
              <a:rPr lang="fr-FR" sz="1600" smtClean="0"/>
              <a:pPr/>
              <a:t>14</a:t>
            </a:fld>
            <a:endParaRPr lang="fr-FR" sz="1600" dirty="0"/>
          </a:p>
        </p:txBody>
      </p:sp>
    </p:spTree>
    <p:extLst>
      <p:ext uri="{BB962C8B-B14F-4D97-AF65-F5344CB8AC3E}">
        <p14:creationId xmlns:p14="http://schemas.microsoft.com/office/powerpoint/2010/main" val="1172576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B1181F-C3AE-415D-83FC-1B7E53F9E8F2}"/>
              </a:ext>
            </a:extLst>
          </p:cNvPr>
          <p:cNvSpPr>
            <a:spLocks noGrp="1"/>
          </p:cNvSpPr>
          <p:nvPr>
            <p:ph type="title"/>
          </p:nvPr>
        </p:nvSpPr>
        <p:spPr/>
        <p:txBody>
          <a:bodyPr/>
          <a:lstStyle/>
          <a:p>
            <a:r>
              <a:rPr lang="fr-FR" i="1" dirty="0"/>
              <a:t>Qu’est-ce qu’une formation qualifiante ?</a:t>
            </a:r>
            <a:br>
              <a:rPr lang="fr-FR" i="1" dirty="0"/>
            </a:br>
            <a:endParaRPr lang="fr-FR" dirty="0"/>
          </a:p>
        </p:txBody>
      </p:sp>
      <p:sp>
        <p:nvSpPr>
          <p:cNvPr id="3" name="Espace réservé du contenu 2">
            <a:extLst>
              <a:ext uri="{FF2B5EF4-FFF2-40B4-BE49-F238E27FC236}">
                <a16:creationId xmlns:a16="http://schemas.microsoft.com/office/drawing/2014/main" xmlns="" id="{0DD16182-A7E8-4291-B425-30882A78323A}"/>
              </a:ext>
            </a:extLst>
          </p:cNvPr>
          <p:cNvSpPr>
            <a:spLocks noGrp="1"/>
          </p:cNvSpPr>
          <p:nvPr>
            <p:ph idx="1"/>
          </p:nvPr>
        </p:nvSpPr>
        <p:spPr/>
        <p:txBody>
          <a:bodyPr>
            <a:normAutofit/>
          </a:bodyPr>
          <a:lstStyle/>
          <a:p>
            <a:r>
              <a:rPr lang="fr-FR" dirty="0"/>
              <a:t>Une qualification est définie comme l’ensemble des aptitudes nécessaires à l’exercice d’un emploi ou d’une fonction.</a:t>
            </a:r>
          </a:p>
          <a:p>
            <a:r>
              <a:rPr lang="fr-FR" dirty="0"/>
              <a:t>Il existe 3 types de qualification :</a:t>
            </a:r>
          </a:p>
          <a:p>
            <a:pPr lvl="1"/>
            <a:r>
              <a:rPr lang="fr-FR" dirty="0"/>
              <a:t>Qualification individuelle : il s’agit des certifications professionnelles débouchant sur un diplôme national ou d’État ou sur une certification inscrite au Répertoire national des certifications professionnelles </a:t>
            </a:r>
            <a:r>
              <a:rPr lang="fr-FR" dirty="0">
                <a:hlinkClick r:id="rId3" action="ppaction://hlinksldjump"/>
              </a:rPr>
              <a:t>(RNCP)</a:t>
            </a:r>
            <a:endParaRPr lang="fr-FR" dirty="0"/>
          </a:p>
          <a:p>
            <a:pPr lvl="1"/>
            <a:r>
              <a:rPr lang="fr-FR" dirty="0"/>
              <a:t>Qualification de l’emploi : les Certificats de qualification professionnelle (CQP),</a:t>
            </a:r>
          </a:p>
          <a:p>
            <a:pPr lvl="1"/>
            <a:r>
              <a:rPr lang="fr-FR" dirty="0"/>
              <a:t>Qualification relevant de la Convention collective nationale (CCN) d’une branche professionnelle : il s’agit de l’ensemble des connaissances, expériences professionnelles et aptitudes nécessaires à la tenue d’un emploi ou d’une fonction.</a:t>
            </a:r>
          </a:p>
        </p:txBody>
      </p:sp>
      <p:sp>
        <p:nvSpPr>
          <p:cNvPr id="4" name="Espace réservé du numéro de diapositive 3"/>
          <p:cNvSpPr>
            <a:spLocks noGrp="1"/>
          </p:cNvSpPr>
          <p:nvPr>
            <p:ph type="sldNum" sz="quarter" idx="12"/>
          </p:nvPr>
        </p:nvSpPr>
        <p:spPr>
          <a:xfrm>
            <a:off x="7231732" y="6381328"/>
            <a:ext cx="2314575" cy="365125"/>
          </a:xfrm>
        </p:spPr>
        <p:txBody>
          <a:bodyPr/>
          <a:lstStyle/>
          <a:p>
            <a:pPr>
              <a:defRPr/>
            </a:pPr>
            <a:fld id="{9406A379-C69B-461F-96F8-C94172148C3C}" type="slidenum">
              <a:rPr lang="fr-FR" sz="1600" smtClean="0"/>
              <a:pPr>
                <a:defRPr/>
              </a:pPr>
              <a:t>15</a:t>
            </a:fld>
            <a:endParaRPr lang="fr-FR" sz="1600"/>
          </a:p>
        </p:txBody>
      </p:sp>
    </p:spTree>
    <p:extLst>
      <p:ext uri="{BB962C8B-B14F-4D97-AF65-F5344CB8AC3E}">
        <p14:creationId xmlns:p14="http://schemas.microsoft.com/office/powerpoint/2010/main" val="1055032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DFF9EF4-2E60-4311-BE3A-AB252705A7D9}"/>
              </a:ext>
            </a:extLst>
          </p:cNvPr>
          <p:cNvSpPr>
            <a:spLocks noGrp="1"/>
          </p:cNvSpPr>
          <p:nvPr>
            <p:ph type="title"/>
          </p:nvPr>
        </p:nvSpPr>
        <p:spPr/>
        <p:txBody>
          <a:bodyPr/>
          <a:lstStyle/>
          <a:p>
            <a:r>
              <a:rPr lang="fr-FR" dirty="0"/>
              <a:t>Le </a:t>
            </a:r>
            <a:r>
              <a:rPr lang="fr-FR" dirty="0" err="1"/>
              <a:t>datadock</a:t>
            </a:r>
            <a:endParaRPr lang="fr-FR" dirty="0"/>
          </a:p>
        </p:txBody>
      </p:sp>
      <p:sp>
        <p:nvSpPr>
          <p:cNvPr id="3" name="Espace réservé du contenu 2">
            <a:extLst>
              <a:ext uri="{FF2B5EF4-FFF2-40B4-BE49-F238E27FC236}">
                <a16:creationId xmlns:a16="http://schemas.microsoft.com/office/drawing/2014/main" xmlns="" id="{53DA8431-0894-46FF-91D7-CFC9FFCDC1FD}"/>
              </a:ext>
            </a:extLst>
          </p:cNvPr>
          <p:cNvSpPr>
            <a:spLocks noGrp="1"/>
          </p:cNvSpPr>
          <p:nvPr>
            <p:ph idx="1"/>
          </p:nvPr>
        </p:nvSpPr>
        <p:spPr/>
        <p:txBody>
          <a:bodyPr>
            <a:normAutofit/>
          </a:bodyPr>
          <a:lstStyle/>
          <a:p>
            <a:r>
              <a:rPr lang="fr-FR" dirty="0"/>
              <a:t>Pour être financée, </a:t>
            </a:r>
            <a:r>
              <a:rPr lang="fr-FR" b="1" dirty="0"/>
              <a:t>une formation doit être délivrée par un organisme de formation répondant à six critères de qualité</a:t>
            </a:r>
            <a:r>
              <a:rPr lang="fr-FR" dirty="0"/>
              <a:t> et </a:t>
            </a:r>
            <a:r>
              <a:rPr lang="fr-FR" b="1" dirty="0"/>
              <a:t>21 indicateurs </a:t>
            </a:r>
            <a:r>
              <a:rPr lang="fr-FR" dirty="0"/>
              <a:t>précisés dans le décret du 30 juin 2015. </a:t>
            </a:r>
          </a:p>
          <a:p>
            <a:r>
              <a:rPr lang="fr-FR" b="1" dirty="0"/>
              <a:t>Une base de données unique</a:t>
            </a:r>
            <a:r>
              <a:rPr lang="fr-FR" dirty="0"/>
              <a:t> a ainsi vu le jour au 1</a:t>
            </a:r>
            <a:r>
              <a:rPr lang="fr-FR" baseline="30000" dirty="0"/>
              <a:t>er</a:t>
            </a:r>
            <a:r>
              <a:rPr lang="fr-FR" dirty="0"/>
              <a:t> janvier 2017, </a:t>
            </a:r>
            <a:r>
              <a:rPr lang="fr-FR" b="1" dirty="0" err="1">
                <a:hlinkClick r:id="rId3"/>
              </a:rPr>
              <a:t>DataDock</a:t>
            </a:r>
            <a:r>
              <a:rPr lang="fr-FR" dirty="0"/>
              <a:t>. Accessible à tous les organismes, elle leur permet d’apporter les différentes preuves que les critères de qualité sont bien respectés.</a:t>
            </a:r>
          </a:p>
          <a:p>
            <a:r>
              <a:rPr lang="fr-FR" dirty="0"/>
              <a:t>A partir de ces éléments de preuve, assortis des éventuelles informations complémentaires qu’il jugerait nécessaire, chaque OPCA procédera au référencement des organismes de formation pourra </a:t>
            </a:r>
            <a:r>
              <a:rPr lang="fr-FR" dirty="0" err="1"/>
              <a:t>boutir</a:t>
            </a:r>
            <a:r>
              <a:rPr lang="fr-FR" dirty="0"/>
              <a:t> à la publication, le 1</a:t>
            </a:r>
            <a:r>
              <a:rPr lang="fr-FR" baseline="30000" dirty="0"/>
              <a:t>er</a:t>
            </a:r>
            <a:r>
              <a:rPr lang="fr-FR" dirty="0"/>
              <a:t> janvier 2017,de son </a:t>
            </a:r>
            <a:r>
              <a:rPr lang="fr-FR" b="1" dirty="0"/>
              <a:t>catalogue de référence</a:t>
            </a:r>
            <a:r>
              <a:rPr lang="fr-FR" dirty="0"/>
              <a:t>.</a:t>
            </a:r>
          </a:p>
          <a:p>
            <a:endParaRPr lang="fr-FR" dirty="0"/>
          </a:p>
          <a:p>
            <a:endParaRPr lang="fr-FR" dirty="0"/>
          </a:p>
        </p:txBody>
      </p:sp>
      <p:pic>
        <p:nvPicPr>
          <p:cNvPr id="4" name="Image 3">
            <a:extLst>
              <a:ext uri="{FF2B5EF4-FFF2-40B4-BE49-F238E27FC236}">
                <a16:creationId xmlns:a16="http://schemas.microsoft.com/office/drawing/2014/main" xmlns="" id="{1219F2AD-D9C2-4CA8-9756-A2FB8077E936}"/>
              </a:ext>
            </a:extLst>
          </p:cNvPr>
          <p:cNvPicPr>
            <a:picLocks noChangeAspect="1"/>
          </p:cNvPicPr>
          <p:nvPr/>
        </p:nvPicPr>
        <p:blipFill>
          <a:blip r:embed="rId4"/>
          <a:stretch>
            <a:fillRect/>
          </a:stretch>
        </p:blipFill>
        <p:spPr>
          <a:xfrm>
            <a:off x="3127276" y="153564"/>
            <a:ext cx="1296144" cy="1398155"/>
          </a:xfrm>
          <a:prstGeom prst="rect">
            <a:avLst/>
          </a:prstGeom>
        </p:spPr>
      </p:pic>
      <p:sp>
        <p:nvSpPr>
          <p:cNvPr id="5" name="Espace réservé du numéro de diapositive 4"/>
          <p:cNvSpPr>
            <a:spLocks noGrp="1"/>
          </p:cNvSpPr>
          <p:nvPr>
            <p:ph type="sldNum" sz="quarter" idx="12"/>
          </p:nvPr>
        </p:nvSpPr>
        <p:spPr/>
        <p:txBody>
          <a:bodyPr/>
          <a:lstStyle/>
          <a:p>
            <a:pPr>
              <a:defRPr/>
            </a:pPr>
            <a:fld id="{9406A379-C69B-461F-96F8-C94172148C3C}" type="slidenum">
              <a:rPr lang="fr-FR" sz="1600" smtClean="0"/>
              <a:pPr>
                <a:defRPr/>
              </a:pPr>
              <a:t>16</a:t>
            </a:fld>
            <a:endParaRPr lang="fr-FR" sz="1600" dirty="0"/>
          </a:p>
        </p:txBody>
      </p:sp>
    </p:spTree>
    <p:extLst>
      <p:ext uri="{BB962C8B-B14F-4D97-AF65-F5344CB8AC3E}">
        <p14:creationId xmlns:p14="http://schemas.microsoft.com/office/powerpoint/2010/main" val="66557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FDE76D8-75E8-4337-9EF5-3D3D5487A7B3}"/>
              </a:ext>
            </a:extLst>
          </p:cNvPr>
          <p:cNvSpPr>
            <a:spLocks noGrp="1"/>
          </p:cNvSpPr>
          <p:nvPr>
            <p:ph type="title"/>
          </p:nvPr>
        </p:nvSpPr>
        <p:spPr/>
        <p:txBody>
          <a:bodyPr/>
          <a:lstStyle/>
          <a:p>
            <a:r>
              <a:rPr lang="fr-FR" dirty="0"/>
              <a:t>EX. Critère 1</a:t>
            </a:r>
          </a:p>
        </p:txBody>
      </p:sp>
      <p:pic>
        <p:nvPicPr>
          <p:cNvPr id="4" name="Image 3">
            <a:extLst>
              <a:ext uri="{FF2B5EF4-FFF2-40B4-BE49-F238E27FC236}">
                <a16:creationId xmlns:a16="http://schemas.microsoft.com/office/drawing/2014/main" xmlns="" id="{1B6E5141-05C5-4FB6-BAB9-373B85C40C2B}"/>
              </a:ext>
            </a:extLst>
          </p:cNvPr>
          <p:cNvPicPr>
            <a:picLocks noChangeAspect="1"/>
          </p:cNvPicPr>
          <p:nvPr/>
        </p:nvPicPr>
        <p:blipFill rotWithShape="1">
          <a:blip r:embed="rId3"/>
          <a:srcRect l="1701" t="19959" r="27600" b="9109"/>
          <a:stretch/>
        </p:blipFill>
        <p:spPr>
          <a:xfrm>
            <a:off x="534989" y="1556792"/>
            <a:ext cx="8087126" cy="4564021"/>
          </a:xfrm>
          <a:prstGeom prst="rect">
            <a:avLst/>
          </a:prstGeom>
        </p:spPr>
      </p:pic>
      <p:sp>
        <p:nvSpPr>
          <p:cNvPr id="3" name="Espace réservé du numéro de diapositive 2"/>
          <p:cNvSpPr>
            <a:spLocks noGrp="1"/>
          </p:cNvSpPr>
          <p:nvPr>
            <p:ph type="sldNum" sz="quarter" idx="12"/>
          </p:nvPr>
        </p:nvSpPr>
        <p:spPr/>
        <p:txBody>
          <a:bodyPr/>
          <a:lstStyle/>
          <a:p>
            <a:pPr>
              <a:defRPr/>
            </a:pPr>
            <a:fld id="{9406A379-C69B-461F-96F8-C94172148C3C}" type="slidenum">
              <a:rPr lang="fr-FR" sz="1600" smtClean="0"/>
              <a:pPr>
                <a:defRPr/>
              </a:pPr>
              <a:t>17</a:t>
            </a:fld>
            <a:endParaRPr lang="fr-FR" sz="1600" dirty="0"/>
          </a:p>
        </p:txBody>
      </p:sp>
    </p:spTree>
    <p:extLst>
      <p:ext uri="{BB962C8B-B14F-4D97-AF65-F5344CB8AC3E}">
        <p14:creationId xmlns:p14="http://schemas.microsoft.com/office/powerpoint/2010/main" val="200039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Documents et enregistrements</a:t>
            </a:r>
          </a:p>
        </p:txBody>
      </p:sp>
      <p:sp>
        <p:nvSpPr>
          <p:cNvPr id="4" name="Shape 389" descr="Rectangle: Click to edit Master text styles&#10;Second level&#10;Third level&#10;Fourth level&#10;Fifth level"/>
          <p:cNvSpPr txBox="1">
            <a:spLocks/>
          </p:cNvSpPr>
          <p:nvPr/>
        </p:nvSpPr>
        <p:spPr>
          <a:xfrm>
            <a:off x="571500" y="1417639"/>
            <a:ext cx="7884368" cy="29464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92500" lnSpcReduction="10000"/>
          </a:bodyPr>
          <a:lstStyle>
            <a:lvl1pPr marL="342900" marR="0" indent="-342900" algn="l" defTabSz="914400" rtl="0" latinLnBrk="0">
              <a:lnSpc>
                <a:spcPct val="100000"/>
              </a:lnSpc>
              <a:spcBef>
                <a:spcPts val="700"/>
              </a:spcBef>
              <a:spcAft>
                <a:spcPts val="0"/>
              </a:spcAft>
              <a:buClr>
                <a:srgbClr val="6F89F7"/>
              </a:buClr>
              <a:buSzPct val="110000"/>
              <a:buFont typeface="Wingdings"/>
              <a:buChar char="❑"/>
              <a:tabLst/>
              <a:defRPr sz="3200" b="0" i="0" u="none" strike="noStrike" cap="none" spc="0" baseline="0">
                <a:ln>
                  <a:noFill/>
                </a:ln>
                <a:solidFill>
                  <a:srgbClr val="40458C"/>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
                <a:srgbClr val="6F89F7"/>
              </a:buClr>
              <a:buSzPct val="60000"/>
              <a:buFont typeface="Wingdings"/>
              <a:buChar char="■"/>
              <a:tabLst/>
              <a:defRPr sz="3200" b="0" i="0" u="none" strike="noStrike" cap="none" spc="0" baseline="0">
                <a:ln>
                  <a:noFill/>
                </a:ln>
                <a:solidFill>
                  <a:srgbClr val="40458C"/>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
                <a:srgbClr val="6F89F7"/>
              </a:buClr>
              <a:buSzPct val="95000"/>
              <a:buFont typeface="Wingdings"/>
              <a:buChar char="⬥"/>
              <a:tabLst/>
              <a:defRPr sz="3200" b="0" i="0" u="none" strike="noStrike" cap="none" spc="0" baseline="0">
                <a:ln>
                  <a:noFill/>
                </a:ln>
                <a:solidFill>
                  <a:srgbClr val="40458C"/>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
                <a:srgbClr val="6F89F7"/>
              </a:buClr>
              <a:buSzPct val="65000"/>
              <a:buFont typeface="Wingdings"/>
              <a:buChar char="■"/>
              <a:tabLst/>
              <a:defRPr sz="3200" b="0" i="0" u="none" strike="noStrike" cap="none" spc="0" baseline="0">
                <a:ln>
                  <a:noFill/>
                </a:ln>
                <a:solidFill>
                  <a:srgbClr val="40458C"/>
                </a:solidFill>
                <a:uFillTx/>
                <a:latin typeface="+mj-lt"/>
                <a:ea typeface="+mj-ea"/>
                <a:cs typeface="+mj-cs"/>
                <a:sym typeface="Arial"/>
              </a:defRPr>
            </a:lvl4pPr>
            <a:lvl5pPr marL="2194560" marR="0" indent="-365760" algn="l" defTabSz="914400" rtl="0" latinLnBrk="0">
              <a:lnSpc>
                <a:spcPct val="100000"/>
              </a:lnSpc>
              <a:spcBef>
                <a:spcPts val="700"/>
              </a:spcBef>
              <a:spcAft>
                <a:spcPts val="0"/>
              </a:spcAft>
              <a:buClr>
                <a:srgbClr val="6F89F7"/>
              </a:buClr>
              <a:buSzPct val="60000"/>
              <a:buFont typeface="Wingdings"/>
              <a:buChar char="■"/>
              <a:tabLst/>
              <a:defRPr sz="3200" b="0" i="0" u="none" strike="noStrike" cap="none" spc="0" baseline="0">
                <a:ln>
                  <a:noFill/>
                </a:ln>
                <a:solidFill>
                  <a:srgbClr val="40458C"/>
                </a:solidFill>
                <a:uFillTx/>
                <a:latin typeface="+mj-lt"/>
                <a:ea typeface="+mj-ea"/>
                <a:cs typeface="+mj-cs"/>
                <a:sym typeface="Arial"/>
              </a:defRPr>
            </a:lvl5pPr>
            <a:lvl6pPr marL="2651760" marR="0" indent="-365760" algn="l" defTabSz="914400" rtl="0" latinLnBrk="0">
              <a:lnSpc>
                <a:spcPct val="100000"/>
              </a:lnSpc>
              <a:spcBef>
                <a:spcPts val="700"/>
              </a:spcBef>
              <a:spcAft>
                <a:spcPts val="0"/>
              </a:spcAft>
              <a:buClr>
                <a:srgbClr val="6F89F7"/>
              </a:buClr>
              <a:buSzPct val="60000"/>
              <a:buFont typeface="Wingdings"/>
              <a:buChar char="■"/>
              <a:tabLst/>
              <a:defRPr sz="3200" b="0" i="0" u="none" strike="noStrike" cap="none" spc="0" baseline="0">
                <a:ln>
                  <a:noFill/>
                </a:ln>
                <a:solidFill>
                  <a:srgbClr val="40458C"/>
                </a:solidFill>
                <a:uFillTx/>
                <a:latin typeface="+mj-lt"/>
                <a:ea typeface="+mj-ea"/>
                <a:cs typeface="+mj-cs"/>
                <a:sym typeface="Arial"/>
              </a:defRPr>
            </a:lvl6pPr>
            <a:lvl7pPr marL="3108960" marR="0" indent="-365760" algn="l" defTabSz="914400" rtl="0" latinLnBrk="0">
              <a:lnSpc>
                <a:spcPct val="100000"/>
              </a:lnSpc>
              <a:spcBef>
                <a:spcPts val="700"/>
              </a:spcBef>
              <a:spcAft>
                <a:spcPts val="0"/>
              </a:spcAft>
              <a:buClr>
                <a:srgbClr val="6F89F7"/>
              </a:buClr>
              <a:buSzPct val="60000"/>
              <a:buFont typeface="Wingdings"/>
              <a:buChar char="■"/>
              <a:tabLst/>
              <a:defRPr sz="3200" b="0" i="0" u="none" strike="noStrike" cap="none" spc="0" baseline="0">
                <a:ln>
                  <a:noFill/>
                </a:ln>
                <a:solidFill>
                  <a:srgbClr val="40458C"/>
                </a:solidFill>
                <a:uFillTx/>
                <a:latin typeface="+mj-lt"/>
                <a:ea typeface="+mj-ea"/>
                <a:cs typeface="+mj-cs"/>
                <a:sym typeface="Arial"/>
              </a:defRPr>
            </a:lvl7pPr>
            <a:lvl8pPr marL="3566159" marR="0" indent="-365759" algn="l" defTabSz="914400" rtl="0" latinLnBrk="0">
              <a:lnSpc>
                <a:spcPct val="100000"/>
              </a:lnSpc>
              <a:spcBef>
                <a:spcPts val="700"/>
              </a:spcBef>
              <a:spcAft>
                <a:spcPts val="0"/>
              </a:spcAft>
              <a:buClr>
                <a:srgbClr val="6F89F7"/>
              </a:buClr>
              <a:buSzPct val="60000"/>
              <a:buFont typeface="Wingdings"/>
              <a:buChar char="■"/>
              <a:tabLst/>
              <a:defRPr sz="3200" b="0" i="0" u="none" strike="noStrike" cap="none" spc="0" baseline="0">
                <a:ln>
                  <a:noFill/>
                </a:ln>
                <a:solidFill>
                  <a:srgbClr val="40458C"/>
                </a:solidFill>
                <a:uFillTx/>
                <a:latin typeface="+mj-lt"/>
                <a:ea typeface="+mj-ea"/>
                <a:cs typeface="+mj-cs"/>
                <a:sym typeface="Arial"/>
              </a:defRPr>
            </a:lvl8pPr>
            <a:lvl9pPr marL="4023359" marR="0" indent="-365759" algn="l" defTabSz="914400" rtl="0" latinLnBrk="0">
              <a:lnSpc>
                <a:spcPct val="100000"/>
              </a:lnSpc>
              <a:spcBef>
                <a:spcPts val="700"/>
              </a:spcBef>
              <a:spcAft>
                <a:spcPts val="0"/>
              </a:spcAft>
              <a:buClr>
                <a:srgbClr val="6F89F7"/>
              </a:buClr>
              <a:buSzPct val="60000"/>
              <a:buFont typeface="Wingdings"/>
              <a:buChar char="■"/>
              <a:tabLst/>
              <a:defRPr sz="3200" b="0" i="0" u="none" strike="noStrike" cap="none" spc="0" baseline="0">
                <a:ln>
                  <a:noFill/>
                </a:ln>
                <a:solidFill>
                  <a:srgbClr val="40458C"/>
                </a:solidFill>
                <a:uFillTx/>
                <a:latin typeface="+mj-lt"/>
                <a:ea typeface="+mj-ea"/>
                <a:cs typeface="+mj-cs"/>
                <a:sym typeface="Arial"/>
              </a:defRPr>
            </a:lvl9pPr>
          </a:lstStyle>
          <a:p>
            <a:pPr marL="355600" indent="-355600" defTabSz="996950" hangingPunct="1">
              <a:spcBef>
                <a:spcPts val="400"/>
              </a:spcBef>
              <a:buSzTx/>
              <a:buNone/>
              <a:defRPr sz="1800" b="1">
                <a:solidFill>
                  <a:srgbClr val="000000"/>
                </a:solidFill>
              </a:defRPr>
            </a:pPr>
            <a:r>
              <a:rPr lang="fr-FR" sz="2000">
                <a:solidFill>
                  <a:srgbClr val="000000"/>
                </a:solidFill>
                <a:ea typeface="Arial" charset="0"/>
                <a:cs typeface="Arial" charset="0"/>
              </a:rPr>
              <a:t>      </a:t>
            </a:r>
            <a:r>
              <a:rPr lang="fr-FR" sz="2000" u="sng">
                <a:ea typeface="Arial" charset="0"/>
                <a:cs typeface="Arial" charset="0"/>
              </a:rPr>
              <a:t>Enregistrement</a:t>
            </a:r>
            <a:r>
              <a:rPr lang="fr-FR" sz="1800">
                <a:ea typeface="Arial" charset="0"/>
                <a:cs typeface="Arial" charset="0"/>
              </a:rPr>
              <a:t>	</a:t>
            </a:r>
            <a:br>
              <a:rPr lang="fr-FR" sz="1800">
                <a:ea typeface="Arial" charset="0"/>
                <a:cs typeface="Arial" charset="0"/>
              </a:rPr>
            </a:br>
            <a:r>
              <a:rPr lang="fr-FR" sz="1800">
                <a:ea typeface="Arial" charset="0"/>
                <a:cs typeface="Arial" charset="0"/>
              </a:rPr>
              <a:t/>
            </a:r>
            <a:br>
              <a:rPr lang="fr-FR" sz="1800">
                <a:ea typeface="Arial" charset="0"/>
                <a:cs typeface="Arial" charset="0"/>
              </a:rPr>
            </a:br>
            <a:r>
              <a:rPr lang="fr-FR" sz="1800">
                <a:ea typeface="Arial" charset="0"/>
                <a:cs typeface="Arial" charset="0"/>
              </a:rPr>
              <a:t>Un enregistrement atteste de l'exécution des activités, des actions de vérification ou de contrôle et mémorise les résultats obtenus.</a:t>
            </a:r>
            <a:br>
              <a:rPr lang="fr-FR" sz="1800">
                <a:ea typeface="Arial" charset="0"/>
                <a:cs typeface="Arial" charset="0"/>
              </a:rPr>
            </a:br>
            <a:r>
              <a:rPr lang="fr-FR" sz="1800">
                <a:ea typeface="Arial" charset="0"/>
                <a:cs typeface="Arial" charset="0"/>
              </a:rPr>
              <a:t/>
            </a:r>
            <a:br>
              <a:rPr lang="fr-FR" sz="1800">
                <a:ea typeface="Arial" charset="0"/>
                <a:cs typeface="Arial" charset="0"/>
              </a:rPr>
            </a:br>
            <a:r>
              <a:rPr lang="fr-FR" sz="1800">
                <a:ea typeface="Arial" charset="0"/>
                <a:cs typeface="Arial" charset="0"/>
              </a:rPr>
              <a:t>	                        </a:t>
            </a:r>
            <a:r>
              <a:rPr lang="fr-FR" sz="1800">
                <a:solidFill>
                  <a:srgbClr val="FF0000"/>
                </a:solidFill>
                <a:ea typeface="Arial" charset="0"/>
                <a:cs typeface="Arial" charset="0"/>
              </a:rPr>
              <a:t>Enregistrements = preuves</a:t>
            </a:r>
            <a:r>
              <a:rPr lang="fr-FR" sz="1800">
                <a:ea typeface="Arial" charset="0"/>
                <a:cs typeface="Arial" charset="0"/>
              </a:rPr>
              <a:t/>
            </a:r>
            <a:br>
              <a:rPr lang="fr-FR" sz="1800">
                <a:ea typeface="Arial" charset="0"/>
                <a:cs typeface="Arial" charset="0"/>
              </a:rPr>
            </a:br>
            <a:r>
              <a:rPr lang="fr-FR" sz="1800">
                <a:ea typeface="Arial" charset="0"/>
                <a:cs typeface="Arial" charset="0"/>
              </a:rPr>
              <a:t/>
            </a:r>
            <a:br>
              <a:rPr lang="fr-FR" sz="1800">
                <a:ea typeface="Arial" charset="0"/>
                <a:cs typeface="Arial" charset="0"/>
              </a:rPr>
            </a:br>
            <a:r>
              <a:rPr lang="fr-FR" sz="1800">
                <a:ea typeface="Arial" charset="0"/>
                <a:cs typeface="Arial" charset="0"/>
              </a:rPr>
              <a:t>Un enregistrement peut se présenter sous forme de comptes rendus, plans d'actions, formulaires…</a:t>
            </a:r>
            <a:br>
              <a:rPr lang="fr-FR" sz="1800">
                <a:ea typeface="Arial" charset="0"/>
                <a:cs typeface="Arial" charset="0"/>
              </a:rPr>
            </a:br>
            <a:r>
              <a:rPr lang="fr-FR" sz="1800">
                <a:ea typeface="Arial" charset="0"/>
                <a:cs typeface="Arial" charset="0"/>
              </a:rPr>
              <a:t/>
            </a:r>
            <a:br>
              <a:rPr lang="fr-FR" sz="1800">
                <a:ea typeface="Arial" charset="0"/>
                <a:cs typeface="Arial" charset="0"/>
              </a:rPr>
            </a:br>
            <a:r>
              <a:rPr lang="fr-FR" sz="1800" u="sng">
                <a:ea typeface="Arial" charset="0"/>
                <a:cs typeface="Arial" charset="0"/>
              </a:rPr>
              <a:t>Exemple d'enregistrements</a:t>
            </a:r>
            <a:r>
              <a:rPr lang="fr-FR" sz="1800">
                <a:ea typeface="Arial" charset="0"/>
                <a:cs typeface="Arial" charset="0"/>
              </a:rPr>
              <a:t> :  dossier d’inscription d’un stagiaires, plan de formation, feuille de présence, compte-rendu d'audit, bilan pédagogique </a:t>
            </a:r>
            <a:r>
              <a:rPr lang="is-IS" sz="1800">
                <a:ea typeface="Arial" charset="0"/>
                <a:cs typeface="Arial" charset="0"/>
              </a:rPr>
              <a:t>…</a:t>
            </a:r>
            <a:endParaRPr lang="fr-FR" sz="1800">
              <a:ea typeface="Arial" charset="0"/>
              <a:cs typeface="Arial" charset="0"/>
            </a:endParaRPr>
          </a:p>
        </p:txBody>
      </p:sp>
      <p:sp>
        <p:nvSpPr>
          <p:cNvPr id="5" name="Shape 390"/>
          <p:cNvSpPr/>
          <p:nvPr/>
        </p:nvSpPr>
        <p:spPr>
          <a:xfrm>
            <a:off x="571500" y="4519590"/>
            <a:ext cx="8077200" cy="174406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355600" indent="-355600" defTabSz="996950">
              <a:lnSpc>
                <a:spcPts val="1800"/>
              </a:lnSpc>
              <a:spcBef>
                <a:spcPts val="1100"/>
              </a:spcBef>
              <a:defRPr sz="1800"/>
            </a:pPr>
            <a:r>
              <a:rPr sz="1800" dirty="0">
                <a:latin typeface="+mj-lt"/>
              </a:rPr>
              <a:t>     </a:t>
            </a:r>
            <a:r>
              <a:rPr sz="1800" u="sng" dirty="0">
                <a:latin typeface="+mj-lt"/>
              </a:rPr>
              <a:t>Document</a:t>
            </a:r>
            <a:endParaRPr sz="1600" b="0" dirty="0">
              <a:latin typeface="+mj-lt"/>
            </a:endParaRPr>
          </a:p>
          <a:p>
            <a:pPr marL="355600" indent="-355600" defTabSz="996950">
              <a:lnSpc>
                <a:spcPts val="1800"/>
              </a:lnSpc>
              <a:spcBef>
                <a:spcPts val="1000"/>
              </a:spcBef>
              <a:defRPr sz="1600" b="0"/>
            </a:pPr>
            <a:r>
              <a:rPr sz="1600" dirty="0">
                <a:latin typeface="+mj-lt"/>
              </a:rPr>
              <a:t>	</a:t>
            </a:r>
            <a:r>
              <a:rPr sz="1600" dirty="0">
                <a:solidFill>
                  <a:srgbClr val="FF0000"/>
                </a:solidFill>
                <a:latin typeface="+mj-lt"/>
              </a:rPr>
              <a:t>Un document nous </a:t>
            </a:r>
            <a:r>
              <a:rPr sz="1600" dirty="0" err="1">
                <a:solidFill>
                  <a:srgbClr val="FF0000"/>
                </a:solidFill>
                <a:latin typeface="+mj-lt"/>
              </a:rPr>
              <a:t>permet</a:t>
            </a:r>
            <a:r>
              <a:rPr sz="1600" dirty="0">
                <a:solidFill>
                  <a:srgbClr val="FF0000"/>
                </a:solidFill>
                <a:latin typeface="+mj-lt"/>
              </a:rPr>
              <a:t> de </a:t>
            </a:r>
            <a:r>
              <a:rPr sz="1600" dirty="0" err="1">
                <a:solidFill>
                  <a:srgbClr val="FF0000"/>
                </a:solidFill>
                <a:latin typeface="+mj-lt"/>
              </a:rPr>
              <a:t>travailler</a:t>
            </a:r>
            <a:r>
              <a:rPr sz="1600" dirty="0">
                <a:solidFill>
                  <a:srgbClr val="FF0000"/>
                </a:solidFill>
                <a:latin typeface="+mj-lt"/>
              </a:rPr>
              <a:t>. </a:t>
            </a:r>
            <a:br>
              <a:rPr sz="1600" dirty="0">
                <a:solidFill>
                  <a:srgbClr val="FF0000"/>
                </a:solidFill>
                <a:latin typeface="+mj-lt"/>
              </a:rPr>
            </a:br>
            <a:r>
              <a:rPr sz="1600" dirty="0">
                <a:latin typeface="+mj-lt"/>
              </a:rPr>
              <a:t/>
            </a:r>
            <a:br>
              <a:rPr sz="1600" dirty="0">
                <a:latin typeface="+mj-lt"/>
              </a:rPr>
            </a:br>
            <a:r>
              <a:rPr sz="1600" dirty="0">
                <a:latin typeface="+mj-lt"/>
              </a:rPr>
              <a:t>Il </a:t>
            </a:r>
            <a:r>
              <a:rPr sz="1600" dirty="0" err="1">
                <a:latin typeface="+mj-lt"/>
              </a:rPr>
              <a:t>peut</a:t>
            </a:r>
            <a:r>
              <a:rPr sz="1600" dirty="0">
                <a:latin typeface="+mj-lt"/>
              </a:rPr>
              <a:t> </a:t>
            </a:r>
            <a:r>
              <a:rPr sz="1600" dirty="0" err="1">
                <a:latin typeface="+mj-lt"/>
              </a:rPr>
              <a:t>s'agir</a:t>
            </a:r>
            <a:r>
              <a:rPr sz="1600" dirty="0">
                <a:latin typeface="+mj-lt"/>
              </a:rPr>
              <a:t> de </a:t>
            </a:r>
            <a:r>
              <a:rPr sz="1600" dirty="0" err="1">
                <a:latin typeface="+mj-lt"/>
              </a:rPr>
              <a:t>règlements</a:t>
            </a:r>
            <a:r>
              <a:rPr sz="1600" dirty="0">
                <a:latin typeface="+mj-lt"/>
              </a:rPr>
              <a:t>, </a:t>
            </a:r>
            <a:r>
              <a:rPr sz="1600" dirty="0" err="1">
                <a:latin typeface="+mj-lt"/>
              </a:rPr>
              <a:t>normes</a:t>
            </a:r>
            <a:r>
              <a:rPr sz="1600" dirty="0">
                <a:latin typeface="+mj-lt"/>
              </a:rPr>
              <a:t>, </a:t>
            </a:r>
            <a:r>
              <a:rPr sz="1600" dirty="0" err="1">
                <a:latin typeface="+mj-lt"/>
              </a:rPr>
              <a:t>autres</a:t>
            </a:r>
            <a:r>
              <a:rPr sz="1600" dirty="0">
                <a:latin typeface="+mj-lt"/>
              </a:rPr>
              <a:t> documents </a:t>
            </a:r>
            <a:r>
              <a:rPr sz="1600" dirty="0" err="1">
                <a:latin typeface="+mj-lt"/>
              </a:rPr>
              <a:t>normatifs</a:t>
            </a:r>
            <a:r>
              <a:rPr sz="1600" dirty="0">
                <a:latin typeface="+mj-lt"/>
              </a:rPr>
              <a:t>, </a:t>
            </a:r>
            <a:r>
              <a:rPr sz="1600" dirty="0" err="1">
                <a:latin typeface="+mj-lt"/>
              </a:rPr>
              <a:t>méthodes</a:t>
            </a:r>
            <a:r>
              <a:rPr sz="1600" dirty="0">
                <a:latin typeface="+mj-lt"/>
              </a:rPr>
              <a:t> de travail, </a:t>
            </a:r>
            <a:r>
              <a:rPr sz="1600" dirty="0" err="1">
                <a:latin typeface="+mj-lt"/>
              </a:rPr>
              <a:t>ainsi</a:t>
            </a:r>
            <a:r>
              <a:rPr sz="1600" dirty="0">
                <a:latin typeface="+mj-lt"/>
              </a:rPr>
              <a:t> que de </a:t>
            </a:r>
            <a:r>
              <a:rPr sz="1600" dirty="0" err="1">
                <a:latin typeface="+mj-lt"/>
              </a:rPr>
              <a:t>logiciels</a:t>
            </a:r>
            <a:r>
              <a:rPr sz="1600" dirty="0">
                <a:latin typeface="+mj-lt"/>
              </a:rPr>
              <a:t>, instructions et </a:t>
            </a:r>
            <a:r>
              <a:rPr sz="1600" dirty="0" err="1">
                <a:latin typeface="+mj-lt"/>
              </a:rPr>
              <a:t>manuels</a:t>
            </a:r>
            <a:r>
              <a:rPr sz="1600" dirty="0">
                <a:latin typeface="+mj-lt"/>
              </a:rPr>
              <a:t>.</a:t>
            </a:r>
            <a:br>
              <a:rPr sz="1600" dirty="0">
                <a:latin typeface="+mj-lt"/>
              </a:rPr>
            </a:br>
            <a:r>
              <a:rPr sz="1600" dirty="0">
                <a:latin typeface="+mj-lt"/>
              </a:rPr>
              <a:t/>
            </a:r>
            <a:br>
              <a:rPr sz="1600" dirty="0">
                <a:latin typeface="+mj-lt"/>
              </a:rPr>
            </a:br>
            <a:r>
              <a:rPr sz="1600" dirty="0">
                <a:latin typeface="+mj-lt"/>
              </a:rPr>
              <a:t>La documentation </a:t>
            </a:r>
            <a:r>
              <a:rPr sz="1600" dirty="0" err="1">
                <a:latin typeface="+mj-lt"/>
              </a:rPr>
              <a:t>peut</a:t>
            </a:r>
            <a:r>
              <a:rPr sz="1600" dirty="0">
                <a:latin typeface="+mj-lt"/>
              </a:rPr>
              <a:t> se </a:t>
            </a:r>
            <a:r>
              <a:rPr sz="1600" dirty="0" err="1">
                <a:latin typeface="+mj-lt"/>
              </a:rPr>
              <a:t>présenter</a:t>
            </a:r>
            <a:r>
              <a:rPr sz="1600" dirty="0">
                <a:latin typeface="+mj-lt"/>
              </a:rPr>
              <a:t> sous </a:t>
            </a:r>
            <a:r>
              <a:rPr sz="1600" dirty="0" err="1">
                <a:latin typeface="+mj-lt"/>
              </a:rPr>
              <a:t>toute</a:t>
            </a:r>
            <a:r>
              <a:rPr sz="1600" dirty="0">
                <a:latin typeface="+mj-lt"/>
              </a:rPr>
              <a:t> </a:t>
            </a:r>
            <a:r>
              <a:rPr sz="1600" dirty="0" err="1">
                <a:latin typeface="+mj-lt"/>
              </a:rPr>
              <a:t>forme</a:t>
            </a:r>
            <a:r>
              <a:rPr sz="1600" dirty="0">
                <a:latin typeface="+mj-lt"/>
              </a:rPr>
              <a:t> et sur tout type de supports.</a:t>
            </a:r>
          </a:p>
        </p:txBody>
      </p:sp>
      <p:sp>
        <p:nvSpPr>
          <p:cNvPr id="3" name="Espace réservé du numéro de diapositive 2"/>
          <p:cNvSpPr>
            <a:spLocks noGrp="1"/>
          </p:cNvSpPr>
          <p:nvPr>
            <p:ph type="sldNum" sz="quarter" idx="12"/>
          </p:nvPr>
        </p:nvSpPr>
        <p:spPr/>
        <p:txBody>
          <a:bodyPr/>
          <a:lstStyle/>
          <a:p>
            <a:pPr>
              <a:defRPr/>
            </a:pPr>
            <a:fld id="{9406A379-C69B-461F-96F8-C94172148C3C}" type="slidenum">
              <a:rPr lang="fr-FR" sz="1600" smtClean="0"/>
              <a:pPr>
                <a:defRPr/>
              </a:pPr>
              <a:t>18</a:t>
            </a:fld>
            <a:endParaRPr lang="fr-FR" sz="1600"/>
          </a:p>
        </p:txBody>
      </p:sp>
    </p:spTree>
    <p:extLst>
      <p:ext uri="{BB962C8B-B14F-4D97-AF65-F5344CB8AC3E}">
        <p14:creationId xmlns:p14="http://schemas.microsoft.com/office/powerpoint/2010/main" val="330854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12C15AEC-B59F-44E0-9D70-C452FB5DBA95}"/>
              </a:ext>
            </a:extLst>
          </p:cNvPr>
          <p:cNvSpPr>
            <a:spLocks noGrp="1"/>
          </p:cNvSpPr>
          <p:nvPr>
            <p:ph type="ctrTitle"/>
          </p:nvPr>
        </p:nvSpPr>
        <p:spPr/>
        <p:txBody>
          <a:bodyPr/>
          <a:lstStyle/>
          <a:p>
            <a:r>
              <a:rPr lang="fr-FR" dirty="0"/>
              <a:t>Le paradigme </a:t>
            </a:r>
            <a:br>
              <a:rPr lang="fr-FR" dirty="0"/>
            </a:br>
            <a:r>
              <a:rPr lang="fr-FR" dirty="0"/>
              <a:t>de la nouvelle loi</a:t>
            </a:r>
          </a:p>
        </p:txBody>
      </p:sp>
      <p:sp>
        <p:nvSpPr>
          <p:cNvPr id="5" name="Sous-titre 4">
            <a:extLst>
              <a:ext uri="{FF2B5EF4-FFF2-40B4-BE49-F238E27FC236}">
                <a16:creationId xmlns:a16="http://schemas.microsoft.com/office/drawing/2014/main" xmlns="" id="{2B0DEA53-A907-48D1-BFF9-450D95E37C65}"/>
              </a:ext>
            </a:extLst>
          </p:cNvPr>
          <p:cNvSpPr>
            <a:spLocks noGrp="1"/>
          </p:cNvSpPr>
          <p:nvPr>
            <p:ph type="subTitle" idx="1"/>
          </p:nvPr>
        </p:nvSpPr>
        <p:spPr/>
        <p:txBody>
          <a:bodyPr/>
          <a:lstStyle/>
          <a:p>
            <a:endParaRPr lang="fr-FR"/>
          </a:p>
        </p:txBody>
      </p:sp>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19</a:t>
            </a:fld>
            <a:endParaRPr lang="fr-FR" sz="1600"/>
          </a:p>
        </p:txBody>
      </p:sp>
    </p:spTree>
    <p:extLst>
      <p:ext uri="{BB962C8B-B14F-4D97-AF65-F5344CB8AC3E}">
        <p14:creationId xmlns:p14="http://schemas.microsoft.com/office/powerpoint/2010/main" val="326900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4C3964-0B56-4402-B702-3E00A00D9081}"/>
              </a:ext>
            </a:extLst>
          </p:cNvPr>
          <p:cNvSpPr>
            <a:spLocks noGrp="1"/>
          </p:cNvSpPr>
          <p:nvPr>
            <p:ph type="title"/>
          </p:nvPr>
        </p:nvSpPr>
        <p:spPr/>
        <p:txBody>
          <a:bodyPr/>
          <a:lstStyle/>
          <a:p>
            <a:r>
              <a:rPr lang="fr-FR" dirty="0"/>
              <a:t>Organismes présents et représentants</a:t>
            </a:r>
          </a:p>
        </p:txBody>
      </p:sp>
      <p:sp>
        <p:nvSpPr>
          <p:cNvPr id="3" name="Espace réservé du contenu 2">
            <a:extLst>
              <a:ext uri="{FF2B5EF4-FFF2-40B4-BE49-F238E27FC236}">
                <a16:creationId xmlns:a16="http://schemas.microsoft.com/office/drawing/2014/main" xmlns="" id="{CAE17ACB-57A0-4E50-9AFC-B859B91EF4FE}"/>
              </a:ext>
            </a:extLst>
          </p:cNvPr>
          <p:cNvSpPr>
            <a:spLocks noGrp="1"/>
          </p:cNvSpPr>
          <p:nvPr>
            <p:ph idx="1"/>
          </p:nvPr>
        </p:nvSpPr>
        <p:spPr>
          <a:xfrm>
            <a:off x="606996" y="1556792"/>
            <a:ext cx="8872538" cy="4351338"/>
          </a:xfrm>
        </p:spPr>
        <p:txBody>
          <a:bodyPr>
            <a:normAutofit fontScale="85000" lnSpcReduction="20000"/>
          </a:bodyPr>
          <a:lstStyle/>
          <a:p>
            <a:r>
              <a:rPr lang="fr-FR" dirty="0"/>
              <a:t>CIFPR (Nathalie Cohen) </a:t>
            </a:r>
          </a:p>
          <a:p>
            <a:r>
              <a:rPr lang="fr-FR" dirty="0"/>
              <a:t>ESPACE ATD (Stéphanie Davin),</a:t>
            </a:r>
          </a:p>
          <a:p>
            <a:r>
              <a:rPr lang="fr-FR" dirty="0"/>
              <a:t>GREFOR (Claudie Bertrand, Marc </a:t>
            </a:r>
            <a:r>
              <a:rPr lang="fr-FR" dirty="0" err="1"/>
              <a:t>Bittar</a:t>
            </a:r>
            <a:r>
              <a:rPr lang="fr-FR" dirty="0"/>
              <a:t>)</a:t>
            </a:r>
          </a:p>
          <a:p>
            <a:r>
              <a:rPr lang="fr-FR" dirty="0"/>
              <a:t>IABFS (représenté par Serge Cueille et Michelle </a:t>
            </a:r>
            <a:r>
              <a:rPr lang="fr-FR" dirty="0" err="1"/>
              <a:t>Blateau</a:t>
            </a:r>
            <a:r>
              <a:rPr lang="fr-FR" dirty="0"/>
              <a:t>), </a:t>
            </a:r>
          </a:p>
          <a:p>
            <a:r>
              <a:rPr lang="fr-FR" dirty="0"/>
              <a:t>INECAT (Aurore Cassegrain), </a:t>
            </a:r>
          </a:p>
          <a:p>
            <a:r>
              <a:rPr lang="fr-FR" dirty="0"/>
              <a:t>INDIGO Formations (Alain </a:t>
            </a:r>
            <a:r>
              <a:rPr lang="fr-FR" dirty="0" err="1"/>
              <a:t>Héril</a:t>
            </a:r>
            <a:r>
              <a:rPr lang="fr-FR" dirty="0"/>
              <a:t>), </a:t>
            </a:r>
          </a:p>
          <a:p>
            <a:r>
              <a:rPr lang="fr-FR" dirty="0"/>
              <a:t>NFL (Christine Bonnal) </a:t>
            </a:r>
          </a:p>
          <a:p>
            <a:r>
              <a:rPr lang="fr-FR" dirty="0"/>
              <a:t>SFABE (Serge Cueille, Michelle </a:t>
            </a:r>
            <a:r>
              <a:rPr lang="fr-FR" dirty="0" err="1"/>
              <a:t>Blateau</a:t>
            </a:r>
            <a:r>
              <a:rPr lang="fr-FR" dirty="0"/>
              <a:t>) </a:t>
            </a:r>
          </a:p>
          <a:p>
            <a:r>
              <a:rPr lang="fr-FR" dirty="0"/>
              <a:t>Pour l’AFFOP : Gérard Béthune, Christine Bonnal, Philippe Grauer, Marcelle Maugin, Caroline Ulmer-Newhouse</a:t>
            </a:r>
          </a:p>
          <a:p>
            <a:endParaRPr lang="fr-FR" dirty="0"/>
          </a:p>
          <a:p>
            <a:r>
              <a:rPr lang="fr-FR" dirty="0"/>
              <a:t>Parmi les 8 organismes de formation présents, </a:t>
            </a:r>
            <a:r>
              <a:rPr lang="fr-FR" dirty="0" smtClean="0"/>
              <a:t>7 </a:t>
            </a:r>
            <a:r>
              <a:rPr lang="fr-FR" dirty="0"/>
              <a:t>sont </a:t>
            </a:r>
            <a:r>
              <a:rPr lang="fr-FR" dirty="0" err="1"/>
              <a:t>datadockés</a:t>
            </a:r>
            <a:r>
              <a:rPr lang="fr-FR" dirty="0"/>
              <a:t> : le GREFOR, l’IABFS, INDIGO Formation, l’INECAT</a:t>
            </a:r>
            <a:r>
              <a:rPr lang="fr-FR" dirty="0" smtClean="0"/>
              <a:t>, l’</a:t>
            </a:r>
            <a:r>
              <a:rPr lang="fr-FR" dirty="0" smtClean="0"/>
              <a:t>institut </a:t>
            </a:r>
            <a:r>
              <a:rPr lang="fr-FR" dirty="0" err="1" smtClean="0"/>
              <a:t>I</a:t>
            </a:r>
            <a:r>
              <a:rPr lang="fr-FR" dirty="0" err="1" smtClean="0"/>
              <a:t>n@formea</a:t>
            </a:r>
            <a:r>
              <a:rPr lang="fr-FR" dirty="0" smtClean="0"/>
              <a:t> (organisme de </a:t>
            </a:r>
            <a:r>
              <a:rPr lang="fr-FR" smtClean="0"/>
              <a:t>formation professionnelle continue </a:t>
            </a:r>
            <a:r>
              <a:rPr lang="fr-FR" dirty="0" smtClean="0"/>
              <a:t>d’Espace ATD), </a:t>
            </a:r>
            <a:r>
              <a:rPr lang="fr-FR" dirty="0"/>
              <a:t>la NFL et la SFABE</a:t>
            </a:r>
          </a:p>
          <a:p>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2</a:t>
            </a:fld>
            <a:endParaRPr lang="fr-FR" sz="1600"/>
          </a:p>
        </p:txBody>
      </p:sp>
    </p:spTree>
    <p:extLst>
      <p:ext uri="{BB962C8B-B14F-4D97-AF65-F5344CB8AC3E}">
        <p14:creationId xmlns:p14="http://schemas.microsoft.com/office/powerpoint/2010/main" val="201424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lstStyle/>
          <a:p>
            <a:pPr eaLnBrk="1" hangingPunct="1"/>
            <a:r>
              <a:rPr lang="fr-FR"/>
              <a:t>Historique</a:t>
            </a:r>
          </a:p>
        </p:txBody>
      </p:sp>
      <p:sp>
        <p:nvSpPr>
          <p:cNvPr id="16386" name="Rectangle 3" descr="Rectangle: Click to edit Master text styles&#10;Second level&#10;Third level&#10;Fourth level&#10;Fifth level"/>
          <p:cNvSpPr>
            <a:spLocks noGrp="1" noChangeArrowheads="1"/>
          </p:cNvSpPr>
          <p:nvPr>
            <p:ph idx="1"/>
          </p:nvPr>
        </p:nvSpPr>
        <p:spPr>
          <a:xfrm>
            <a:off x="606996" y="1690689"/>
            <a:ext cx="8398935" cy="3657600"/>
          </a:xfrm>
          <a:noFill/>
        </p:spPr>
        <p:txBody>
          <a:bodyPr vert="horz" lIns="80435" tIns="39511" rIns="80435" bIns="39511" rtlCol="0">
            <a:normAutofit fontScale="62500" lnSpcReduction="20000"/>
          </a:bodyPr>
          <a:lstStyle/>
          <a:p>
            <a:pPr eaLnBrk="1" hangingPunct="1">
              <a:lnSpc>
                <a:spcPct val="110000"/>
              </a:lnSpc>
              <a:buFontTx/>
              <a:buChar char="•"/>
            </a:pPr>
            <a:r>
              <a:rPr lang="fr-FR" sz="3200" dirty="0"/>
              <a:t>FRANCE 1958 : Création de la fonction Qualité chez Renault</a:t>
            </a:r>
          </a:p>
          <a:p>
            <a:pPr>
              <a:lnSpc>
                <a:spcPct val="110000"/>
              </a:lnSpc>
              <a:buFontTx/>
              <a:buChar char="•"/>
            </a:pPr>
            <a:r>
              <a:rPr lang="fr-FR" sz="3200" dirty="0"/>
              <a:t>MONDE 1960 : L’ISO (</a:t>
            </a:r>
            <a:r>
              <a:rPr lang="fr-FR" dirty="0"/>
              <a:t> </a:t>
            </a:r>
            <a:r>
              <a:rPr lang="fr-FR" b="1" i="1" dirty="0"/>
              <a:t>I</a:t>
            </a:r>
            <a:r>
              <a:rPr lang="fr-FR" i="1" dirty="0"/>
              <a:t>nternational </a:t>
            </a:r>
            <a:r>
              <a:rPr lang="fr-FR" b="1" i="1" dirty="0" err="1"/>
              <a:t>O</a:t>
            </a:r>
            <a:r>
              <a:rPr lang="fr-FR" i="1" dirty="0" err="1"/>
              <a:t>rganization</a:t>
            </a:r>
            <a:r>
              <a:rPr lang="fr-FR" i="1" dirty="0"/>
              <a:t> for </a:t>
            </a:r>
            <a:r>
              <a:rPr lang="fr-FR" b="1" i="1" dirty="0" err="1"/>
              <a:t>S</a:t>
            </a:r>
            <a:r>
              <a:rPr lang="fr-FR" i="1" dirty="0" err="1"/>
              <a:t>tandardization</a:t>
            </a:r>
            <a:r>
              <a:rPr lang="fr-FR" i="1" dirty="0"/>
              <a:t>)</a:t>
            </a:r>
            <a:endParaRPr lang="fr-FR" sz="3200" dirty="0"/>
          </a:p>
          <a:p>
            <a:pPr eaLnBrk="1" hangingPunct="1">
              <a:lnSpc>
                <a:spcPct val="110000"/>
              </a:lnSpc>
              <a:buFontTx/>
              <a:buChar char="•"/>
            </a:pPr>
            <a:r>
              <a:rPr lang="fr-FR" sz="3200" dirty="0"/>
              <a:t>FRANCE 1970 : AFNOR</a:t>
            </a:r>
          </a:p>
          <a:p>
            <a:pPr eaLnBrk="1" hangingPunct="1">
              <a:lnSpc>
                <a:spcPct val="110000"/>
              </a:lnSpc>
              <a:buFontTx/>
              <a:buChar char="•"/>
            </a:pPr>
            <a:r>
              <a:rPr lang="fr-FR" sz="3200" dirty="0"/>
              <a:t>MONDE 1987 : Normes ISO 9000 : 1ères versions</a:t>
            </a:r>
          </a:p>
          <a:p>
            <a:pPr>
              <a:lnSpc>
                <a:spcPct val="110000"/>
              </a:lnSpc>
              <a:buFontTx/>
              <a:buChar char="•"/>
            </a:pPr>
            <a:r>
              <a:rPr lang="fr-FR" sz="3300" dirty="0"/>
              <a:t>FRANCE 1994 : Création de l’OPQF</a:t>
            </a:r>
            <a:endParaRPr lang="fr-FR" sz="2800" dirty="0"/>
          </a:p>
          <a:p>
            <a:pPr eaLnBrk="1" hangingPunct="1">
              <a:lnSpc>
                <a:spcPct val="110000"/>
              </a:lnSpc>
              <a:buFontTx/>
              <a:buChar char="•"/>
            </a:pPr>
            <a:r>
              <a:rPr lang="fr-FR" sz="3300" dirty="0"/>
              <a:t>MONDE 2015 : ISO 9001 version 5</a:t>
            </a:r>
          </a:p>
          <a:p>
            <a:pPr eaLnBrk="1" hangingPunct="1">
              <a:lnSpc>
                <a:spcPct val="110000"/>
              </a:lnSpc>
              <a:buFontTx/>
              <a:buChar char="•"/>
            </a:pPr>
            <a:r>
              <a:rPr lang="fr-FR" sz="3300" dirty="0"/>
              <a:t>France 2016 : DATADOCK</a:t>
            </a:r>
          </a:p>
          <a:p>
            <a:pPr eaLnBrk="1" hangingPunct="1">
              <a:lnSpc>
                <a:spcPct val="110000"/>
              </a:lnSpc>
              <a:buFontTx/>
              <a:buChar char="•"/>
            </a:pPr>
            <a:r>
              <a:rPr lang="fr-FR" sz="3300" dirty="0"/>
              <a:t>France 31 Décembre 2020 : Fin du DATADOCK</a:t>
            </a:r>
          </a:p>
          <a:p>
            <a:pPr eaLnBrk="1" hangingPunct="1">
              <a:lnSpc>
                <a:spcPct val="110000"/>
              </a:lnSpc>
              <a:buFontTx/>
              <a:buChar char="•"/>
            </a:pPr>
            <a:r>
              <a:rPr lang="fr-FR" sz="3300" dirty="0"/>
              <a:t>France 1</a:t>
            </a:r>
            <a:r>
              <a:rPr lang="fr-FR" sz="3300" baseline="30000" dirty="0"/>
              <a:t>er</a:t>
            </a:r>
            <a:r>
              <a:rPr lang="fr-FR" sz="3300" dirty="0"/>
              <a:t> Janvier 2021 : Application du référentiel unique</a:t>
            </a:r>
          </a:p>
          <a:p>
            <a:pPr eaLnBrk="1" hangingPunct="1">
              <a:lnSpc>
                <a:spcPct val="80000"/>
              </a:lnSpc>
              <a:buFontTx/>
              <a:buChar char="•"/>
            </a:pPr>
            <a:endParaRPr lang="fr-FR" dirty="0"/>
          </a:p>
        </p:txBody>
      </p:sp>
      <p:sp>
        <p:nvSpPr>
          <p:cNvPr id="2" name="Espace réservé du numéro de diapositive 1"/>
          <p:cNvSpPr>
            <a:spLocks noGrp="1"/>
          </p:cNvSpPr>
          <p:nvPr>
            <p:ph type="sldNum" sz="quarter" idx="12"/>
          </p:nvPr>
        </p:nvSpPr>
        <p:spPr/>
        <p:txBody>
          <a:bodyPr/>
          <a:lstStyle/>
          <a:p>
            <a:pPr>
              <a:defRPr/>
            </a:pPr>
            <a:fld id="{9406A379-C69B-461F-96F8-C94172148C3C}" type="slidenum">
              <a:rPr lang="fr-FR" sz="1600" smtClean="0"/>
              <a:pPr>
                <a:defRPr/>
              </a:pPr>
              <a:t>20</a:t>
            </a:fld>
            <a:endParaRPr lang="fr-FR" sz="1600"/>
          </a:p>
        </p:txBody>
      </p:sp>
    </p:spTree>
  </p:cSld>
  <p:clrMapOvr>
    <a:masterClrMapping/>
  </p:clrMapOvr>
  <p:transition xmlns:p14="http://schemas.microsoft.com/office/powerpoint/2010/main">
    <p:zoom/>
    <p:sndAc>
      <p:stSnd>
        <p:snd r:embed="rId3" name="DRIVEB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dissolve">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dissolve">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dissolve">
                                      <p:cBhvr>
                                        <p:cTn id="17" dur="500"/>
                                        <p:tgtEl>
                                          <p:spTgt spid="16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dissolve">
                                      <p:cBhvr>
                                        <p:cTn id="22" dur="500"/>
                                        <p:tgtEl>
                                          <p:spTgt spid="16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dissolve">
                                      <p:cBhvr>
                                        <p:cTn id="27" dur="500"/>
                                        <p:tgtEl>
                                          <p:spTgt spid="16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6">
                                            <p:txEl>
                                              <p:pRg st="5" end="5"/>
                                            </p:txEl>
                                          </p:spTgt>
                                        </p:tgtEl>
                                        <p:attrNameLst>
                                          <p:attrName>style.visibility</p:attrName>
                                        </p:attrNameLst>
                                      </p:cBhvr>
                                      <p:to>
                                        <p:strVal val="visible"/>
                                      </p:to>
                                    </p:set>
                                    <p:animEffect transition="in" filter="dissolve">
                                      <p:cBhvr>
                                        <p:cTn id="32" dur="500"/>
                                        <p:tgtEl>
                                          <p:spTgt spid="163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86">
                                            <p:txEl>
                                              <p:pRg st="6" end="6"/>
                                            </p:txEl>
                                          </p:spTgt>
                                        </p:tgtEl>
                                        <p:attrNameLst>
                                          <p:attrName>style.visibility</p:attrName>
                                        </p:attrNameLst>
                                      </p:cBhvr>
                                      <p:to>
                                        <p:strVal val="visible"/>
                                      </p:to>
                                    </p:set>
                                    <p:animEffect transition="in" filter="dissolve">
                                      <p:cBhvr>
                                        <p:cTn id="37" dur="500"/>
                                        <p:tgtEl>
                                          <p:spTgt spid="163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386">
                                            <p:txEl>
                                              <p:pRg st="7" end="7"/>
                                            </p:txEl>
                                          </p:spTgt>
                                        </p:tgtEl>
                                        <p:attrNameLst>
                                          <p:attrName>style.visibility</p:attrName>
                                        </p:attrNameLst>
                                      </p:cBhvr>
                                      <p:to>
                                        <p:strVal val="visible"/>
                                      </p:to>
                                    </p:set>
                                    <p:animEffect transition="in" filter="dissolve">
                                      <p:cBhvr>
                                        <p:cTn id="42" dur="500"/>
                                        <p:tgtEl>
                                          <p:spTgt spid="163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386">
                                            <p:txEl>
                                              <p:pRg st="8" end="8"/>
                                            </p:txEl>
                                          </p:spTgt>
                                        </p:tgtEl>
                                        <p:attrNameLst>
                                          <p:attrName>style.visibility</p:attrName>
                                        </p:attrNameLst>
                                      </p:cBhvr>
                                      <p:to>
                                        <p:strVal val="visible"/>
                                      </p:to>
                                    </p:set>
                                    <p:animEffect transition="in" filter="dissolve">
                                      <p:cBhvr>
                                        <p:cTn id="47" dur="500"/>
                                        <p:tgtEl>
                                          <p:spTgt spid="163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282703" y="5935135"/>
            <a:ext cx="1896533" cy="406400"/>
          </a:xfrm>
          <a:prstGeom prst="rect">
            <a:avLst/>
          </a:prstGeom>
          <a:noFill/>
          <a:ln w="9525">
            <a:noFill/>
            <a:miter lim="800000"/>
            <a:headEnd/>
            <a:tailEnd/>
          </a:ln>
        </p:spPr>
        <p:txBody>
          <a:bodyPr wrap="none" anchor="ctr"/>
          <a:lstStyle/>
          <a:p>
            <a:endParaRPr lang="fr-FR" sz="800"/>
          </a:p>
        </p:txBody>
      </p:sp>
      <p:sp>
        <p:nvSpPr>
          <p:cNvPr id="20483" name="Rectangle 3"/>
          <p:cNvSpPr>
            <a:spLocks noChangeArrowheads="1"/>
          </p:cNvSpPr>
          <p:nvPr/>
        </p:nvSpPr>
        <p:spPr bwMode="auto">
          <a:xfrm>
            <a:off x="3721101" y="5935135"/>
            <a:ext cx="2844800" cy="406400"/>
          </a:xfrm>
          <a:prstGeom prst="rect">
            <a:avLst/>
          </a:prstGeom>
          <a:noFill/>
          <a:ln w="9525">
            <a:noFill/>
            <a:miter lim="800000"/>
            <a:headEnd/>
            <a:tailEnd/>
          </a:ln>
        </p:spPr>
        <p:txBody>
          <a:bodyPr wrap="none" anchor="ctr"/>
          <a:lstStyle/>
          <a:p>
            <a:endParaRPr lang="fr-FR" sz="800"/>
          </a:p>
        </p:txBody>
      </p:sp>
      <p:sp>
        <p:nvSpPr>
          <p:cNvPr id="15364" name="Rectangle 4"/>
          <p:cNvSpPr>
            <a:spLocks noGrp="1" noChangeArrowheads="1"/>
          </p:cNvSpPr>
          <p:nvPr>
            <p:ph type="title"/>
          </p:nvPr>
        </p:nvSpPr>
        <p:spPr>
          <a:effectLst>
            <a:outerShdw dist="107763" dir="2700000" algn="ctr" rotWithShape="0">
              <a:schemeClr val="bg2"/>
            </a:outerShdw>
          </a:effectLst>
        </p:spPr>
        <p:txBody>
          <a:bodyPr vert="horz" lIns="80435" tIns="39511" rIns="80435" bIns="39511" rtlCol="0" anchor="ctr">
            <a:noAutofit/>
          </a:bodyPr>
          <a:lstStyle/>
          <a:p>
            <a:pPr eaLnBrk="1" hangingPunct="1">
              <a:defRPr/>
            </a:pPr>
            <a:r>
              <a:rPr lang="fr-FR">
                <a:solidFill>
                  <a:schemeClr val="tx1"/>
                </a:solidFill>
              </a:rPr>
              <a:t>Définition</a:t>
            </a:r>
          </a:p>
        </p:txBody>
      </p:sp>
      <p:sp>
        <p:nvSpPr>
          <p:cNvPr id="15365" name="Rectangle 5" descr="Rectangle: Click to edit Master text styles&#10;Second level&#10;Third level&#10;Fourth level&#10;Fifth level"/>
          <p:cNvSpPr>
            <a:spLocks noGrp="1" noChangeArrowheads="1"/>
          </p:cNvSpPr>
          <p:nvPr>
            <p:ph idx="1"/>
          </p:nvPr>
        </p:nvSpPr>
        <p:spPr>
          <a:xfrm>
            <a:off x="751013" y="2142067"/>
            <a:ext cx="8402877" cy="3657600"/>
          </a:xfrm>
          <a:noFill/>
        </p:spPr>
        <p:txBody>
          <a:bodyPr vert="horz" lIns="80435" tIns="39511" rIns="80435" bIns="39511" rtlCol="0">
            <a:normAutofit/>
          </a:bodyPr>
          <a:lstStyle/>
          <a:p>
            <a:pPr algn="ctr" eaLnBrk="1" hangingPunct="1">
              <a:buFont typeface="Wingdings" pitchFamily="2" charset="2"/>
              <a:buNone/>
            </a:pPr>
            <a:endParaRPr lang="fr-FR"/>
          </a:p>
          <a:p>
            <a:pPr algn="ctr" eaLnBrk="1" hangingPunct="1">
              <a:buFont typeface="Wingdings" pitchFamily="2" charset="2"/>
              <a:buNone/>
            </a:pPr>
            <a:r>
              <a:rPr lang="fr-FR" b="1" u="sng"/>
              <a:t>Définition ISO 9000 </a:t>
            </a:r>
          </a:p>
          <a:p>
            <a:pPr algn="ctr" eaLnBrk="1" hangingPunct="1">
              <a:buFont typeface="Wingdings" pitchFamily="2" charset="2"/>
              <a:buNone/>
            </a:pPr>
            <a:endParaRPr lang="fr-FR" b="1"/>
          </a:p>
          <a:p>
            <a:pPr algn="ctr">
              <a:buNone/>
            </a:pPr>
            <a:r>
              <a:rPr lang="fr-FR"/>
              <a:t>« Aptitude d'un ensemble de caractéristiques intrinsèques d'un objet (produit, service,...) à satisfaire des exigences »</a:t>
            </a:r>
          </a:p>
          <a:p>
            <a:pPr algn="ctr">
              <a:buNone/>
            </a:pPr>
            <a:endParaRPr lang="fr-FR" sz="2489"/>
          </a:p>
          <a:p>
            <a:pPr algn="ctr">
              <a:buNone/>
            </a:pPr>
            <a:r>
              <a:rPr lang="fr-FR" sz="2800" b="1"/>
              <a:t>SATISFACTION DES BESOINS DU CLIENT</a:t>
            </a:r>
          </a:p>
          <a:p>
            <a:pPr algn="ctr">
              <a:buNone/>
            </a:pPr>
            <a:r>
              <a:rPr lang="fr-FR" sz="2800" b="1"/>
              <a:t>… au moindre coût</a:t>
            </a:r>
          </a:p>
          <a:p>
            <a:pPr algn="ctr">
              <a:buNone/>
            </a:pPr>
            <a:endParaRPr lang="fr-FR" sz="2489"/>
          </a:p>
        </p:txBody>
      </p:sp>
      <p:sp>
        <p:nvSpPr>
          <p:cNvPr id="2" name="Espace réservé du numéro de diapositive 1"/>
          <p:cNvSpPr>
            <a:spLocks noGrp="1"/>
          </p:cNvSpPr>
          <p:nvPr>
            <p:ph type="sldNum" sz="quarter" idx="12"/>
          </p:nvPr>
        </p:nvSpPr>
        <p:spPr/>
        <p:txBody>
          <a:bodyPr/>
          <a:lstStyle/>
          <a:p>
            <a:pPr>
              <a:defRPr/>
            </a:pPr>
            <a:fld id="{9406A379-C69B-461F-96F8-C94172148C3C}" type="slidenum">
              <a:rPr lang="fr-FR" sz="1600" smtClean="0"/>
              <a:pPr>
                <a:defRPr/>
              </a:pPr>
              <a:t>21</a:t>
            </a:fld>
            <a:endParaRPr lang="fr-FR" sz="1600"/>
          </a:p>
        </p:txBody>
      </p:sp>
    </p:spTree>
  </p:cSld>
  <p:clrMapOvr>
    <a:masterClrMapping/>
  </p:clrMapOvr>
  <p:transition xmlns:p14="http://schemas.microsoft.com/office/powerpoint/2010/main">
    <p:zoom/>
    <p:sndAc>
      <p:stSnd>
        <p:snd r:embed="rId3" name="DRIVEB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wipe(down)">
                                      <p:cBhvr>
                                        <p:cTn id="7" dur="500"/>
                                        <p:tgtEl>
                                          <p:spTgt spid="153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82703" y="5935135"/>
            <a:ext cx="1896533" cy="406400"/>
          </a:xfrm>
          <a:prstGeom prst="rect">
            <a:avLst/>
          </a:prstGeom>
          <a:noFill/>
          <a:ln w="9525">
            <a:noFill/>
            <a:miter lim="800000"/>
            <a:headEnd/>
            <a:tailEnd/>
          </a:ln>
        </p:spPr>
        <p:txBody>
          <a:bodyPr wrap="none" anchor="ctr"/>
          <a:lstStyle/>
          <a:p>
            <a:endParaRPr lang="fr-FR" sz="800"/>
          </a:p>
        </p:txBody>
      </p:sp>
      <p:sp>
        <p:nvSpPr>
          <p:cNvPr id="21507" name="Rectangle 3"/>
          <p:cNvSpPr>
            <a:spLocks noChangeArrowheads="1"/>
          </p:cNvSpPr>
          <p:nvPr/>
        </p:nvSpPr>
        <p:spPr bwMode="auto">
          <a:xfrm>
            <a:off x="3721101" y="5935135"/>
            <a:ext cx="2844800" cy="406400"/>
          </a:xfrm>
          <a:prstGeom prst="rect">
            <a:avLst/>
          </a:prstGeom>
          <a:noFill/>
          <a:ln w="9525">
            <a:noFill/>
            <a:miter lim="800000"/>
            <a:headEnd/>
            <a:tailEnd/>
          </a:ln>
        </p:spPr>
        <p:txBody>
          <a:bodyPr wrap="none" anchor="ctr"/>
          <a:lstStyle/>
          <a:p>
            <a:endParaRPr lang="fr-FR" sz="800"/>
          </a:p>
        </p:txBody>
      </p:sp>
      <p:sp>
        <p:nvSpPr>
          <p:cNvPr id="17412" name="Rectangle 4"/>
          <p:cNvSpPr>
            <a:spLocks noGrp="1" noChangeArrowheads="1"/>
          </p:cNvSpPr>
          <p:nvPr>
            <p:ph type="title"/>
          </p:nvPr>
        </p:nvSpPr>
        <p:spPr>
          <a:effectLst>
            <a:outerShdw dist="107763" dir="2700000" algn="ctr" rotWithShape="0">
              <a:schemeClr val="bg2"/>
            </a:outerShdw>
          </a:effectLst>
        </p:spPr>
        <p:txBody>
          <a:bodyPr vert="horz" lIns="80435" tIns="39511" rIns="80435" bIns="39511" rtlCol="0" anchor="ctr">
            <a:noAutofit/>
          </a:bodyPr>
          <a:lstStyle/>
          <a:p>
            <a:pPr eaLnBrk="1" hangingPunct="1">
              <a:defRPr/>
            </a:pPr>
            <a:r>
              <a:rPr lang="fr-FR"/>
              <a:t>Les enjeux de la Qualité</a:t>
            </a:r>
          </a:p>
        </p:txBody>
      </p:sp>
      <p:sp>
        <p:nvSpPr>
          <p:cNvPr id="21509" name="Rectangle 6" descr="Rectangle: Click to edit Master text styles&#10;Second level&#10;Third level&#10;Fourth level&#10;Fifth level"/>
          <p:cNvSpPr>
            <a:spLocks noGrp="1" noChangeArrowheads="1"/>
          </p:cNvSpPr>
          <p:nvPr>
            <p:ph idx="1"/>
          </p:nvPr>
        </p:nvSpPr>
        <p:spPr>
          <a:xfrm>
            <a:off x="390972" y="1841939"/>
            <a:ext cx="8440939" cy="4267200"/>
          </a:xfrm>
        </p:spPr>
        <p:txBody>
          <a:bodyPr>
            <a:normAutofit/>
          </a:bodyPr>
          <a:lstStyle/>
          <a:p>
            <a:pPr eaLnBrk="1" hangingPunct="1">
              <a:lnSpc>
                <a:spcPct val="90000"/>
              </a:lnSpc>
              <a:buFont typeface="Wingdings" pitchFamily="2" charset="2"/>
              <a:buNone/>
            </a:pPr>
            <a:r>
              <a:rPr lang="fr-FR" sz="1800" b="1" dirty="0"/>
              <a:t>1) REDUIRE LES COUTS DE LA NON-QUALITE</a:t>
            </a:r>
          </a:p>
          <a:p>
            <a:pPr eaLnBrk="1" hangingPunct="1">
              <a:lnSpc>
                <a:spcPct val="90000"/>
              </a:lnSpc>
              <a:buFont typeface="Wingdings" pitchFamily="2" charset="2"/>
              <a:buNone/>
            </a:pPr>
            <a:r>
              <a:rPr lang="fr-FR" sz="1800" dirty="0"/>
              <a:t>(</a:t>
            </a:r>
            <a:r>
              <a:rPr lang="fr-FR" sz="1800" b="1" dirty="0"/>
              <a:t>10 à 15 %  de la Valeur Ajoutée annuelle d’une Société)</a:t>
            </a:r>
          </a:p>
          <a:p>
            <a:pPr eaLnBrk="1" hangingPunct="1">
              <a:lnSpc>
                <a:spcPct val="90000"/>
              </a:lnSpc>
              <a:buFont typeface="Wingdings" pitchFamily="2" charset="2"/>
              <a:buNone/>
            </a:pPr>
            <a:endParaRPr lang="fr-FR" sz="1800" b="1" dirty="0"/>
          </a:p>
          <a:p>
            <a:pPr eaLnBrk="1" hangingPunct="1">
              <a:lnSpc>
                <a:spcPct val="90000"/>
              </a:lnSpc>
              <a:buFont typeface="Wingdings" pitchFamily="2" charset="2"/>
              <a:buNone/>
            </a:pPr>
            <a:r>
              <a:rPr lang="fr-FR" sz="1800" b="1" dirty="0"/>
              <a:t>2) FIDELISER / DEVELOPPER LA CLIENTELE</a:t>
            </a:r>
          </a:p>
          <a:p>
            <a:pPr eaLnBrk="1" hangingPunct="1">
              <a:lnSpc>
                <a:spcPct val="90000"/>
              </a:lnSpc>
              <a:buFont typeface="Wingdings" pitchFamily="2" charset="2"/>
              <a:buNone/>
            </a:pPr>
            <a:r>
              <a:rPr lang="fr-FR" sz="1800" dirty="0"/>
              <a:t>Une clientèle de plus en plus exigeante. </a:t>
            </a:r>
          </a:p>
          <a:p>
            <a:pPr eaLnBrk="1" hangingPunct="1">
              <a:lnSpc>
                <a:spcPct val="90000"/>
              </a:lnSpc>
              <a:buFont typeface="Wingdings" pitchFamily="2" charset="2"/>
              <a:buNone/>
            </a:pPr>
            <a:r>
              <a:rPr lang="fr-FR" sz="1800" dirty="0"/>
              <a:t>(Certification obligatoire)</a:t>
            </a:r>
          </a:p>
          <a:p>
            <a:pPr eaLnBrk="1" hangingPunct="1">
              <a:lnSpc>
                <a:spcPct val="90000"/>
              </a:lnSpc>
              <a:buFont typeface="Wingdings" pitchFamily="2" charset="2"/>
              <a:buNone/>
            </a:pPr>
            <a:endParaRPr lang="fr-FR" sz="1800" dirty="0"/>
          </a:p>
          <a:p>
            <a:pPr>
              <a:buNone/>
            </a:pPr>
            <a:r>
              <a:rPr lang="fr-FR" sz="1800" b="1" dirty="0"/>
              <a:t>3) SIMPLIFIER L’ORGANISATION</a:t>
            </a:r>
          </a:p>
          <a:p>
            <a:pPr>
              <a:buNone/>
            </a:pPr>
            <a:r>
              <a:rPr lang="fr-FR" sz="1800" dirty="0"/>
              <a:t>La rendre plus efficace, plus productive.</a:t>
            </a:r>
          </a:p>
          <a:p>
            <a:pPr>
              <a:buNone/>
            </a:pPr>
            <a:endParaRPr lang="fr-FR" sz="1800" dirty="0"/>
          </a:p>
          <a:p>
            <a:pPr>
              <a:buNone/>
            </a:pPr>
            <a:r>
              <a:rPr lang="fr-FR" sz="1800" b="1" dirty="0"/>
              <a:t>4) MOBILISER LE PERSONNEL</a:t>
            </a:r>
          </a:p>
          <a:p>
            <a:pPr>
              <a:buNone/>
            </a:pPr>
            <a:r>
              <a:rPr lang="fr-FR" sz="1800" dirty="0"/>
              <a:t>Vers un objectif commun à tous. Passer du rang d’observateur à celui d’acteur.</a:t>
            </a:r>
          </a:p>
          <a:p>
            <a:pPr eaLnBrk="1" hangingPunct="1">
              <a:lnSpc>
                <a:spcPct val="90000"/>
              </a:lnSpc>
              <a:buFont typeface="Wingdings" pitchFamily="2" charset="2"/>
              <a:buNone/>
            </a:pPr>
            <a:endParaRPr lang="fr-FR" sz="1800" dirty="0"/>
          </a:p>
          <a:p>
            <a:pPr algn="ctr" eaLnBrk="1" hangingPunct="1">
              <a:lnSpc>
                <a:spcPct val="90000"/>
              </a:lnSpc>
              <a:buFont typeface="Wingdings" pitchFamily="2" charset="2"/>
              <a:buNone/>
            </a:pPr>
            <a:endParaRPr lang="fr-FR" sz="2489" dirty="0"/>
          </a:p>
        </p:txBody>
      </p:sp>
      <p:sp>
        <p:nvSpPr>
          <p:cNvPr id="2" name="Espace réservé du numéro de diapositive 1"/>
          <p:cNvSpPr>
            <a:spLocks noGrp="1"/>
          </p:cNvSpPr>
          <p:nvPr>
            <p:ph type="sldNum" sz="quarter" idx="12"/>
          </p:nvPr>
        </p:nvSpPr>
        <p:spPr/>
        <p:txBody>
          <a:bodyPr/>
          <a:lstStyle/>
          <a:p>
            <a:pPr>
              <a:defRPr/>
            </a:pPr>
            <a:fld id="{9406A379-C69B-461F-96F8-C94172148C3C}" type="slidenum">
              <a:rPr lang="fr-FR" sz="1600" smtClean="0"/>
              <a:pPr>
                <a:defRPr/>
              </a:pPr>
              <a:t>22</a:t>
            </a:fld>
            <a:endParaRPr lang="fr-FR" sz="1600"/>
          </a:p>
        </p:txBody>
      </p:sp>
    </p:spTree>
  </p:cSld>
  <p:clrMapOvr>
    <a:masterClrMapping/>
  </p:clrMapOvr>
  <p:transition xmlns:p14="http://schemas.microsoft.com/office/powerpoint/2010/main">
    <p:zoom/>
    <p:sndAc>
      <p:stSnd>
        <p:snd r:embed="rId3" name="DRIVEB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checkerboard(across)">
                                      <p:cBhvr>
                                        <p:cTn id="7" dur="500"/>
                                        <p:tgtEl>
                                          <p:spTgt spid="21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checkerboard(across)">
                                      <p:cBhvr>
                                        <p:cTn id="12" dur="500"/>
                                        <p:tgtEl>
                                          <p:spTgt spid="21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9">
                                            <p:txEl>
                                              <p:pRg st="3" end="3"/>
                                            </p:txEl>
                                          </p:spTgt>
                                        </p:tgtEl>
                                        <p:attrNameLst>
                                          <p:attrName>style.visibility</p:attrName>
                                        </p:attrNameLst>
                                      </p:cBhvr>
                                      <p:to>
                                        <p:strVal val="visible"/>
                                      </p:to>
                                    </p:set>
                                    <p:animEffect transition="in" filter="checkerboard(across)">
                                      <p:cBhvr>
                                        <p:cTn id="17" dur="500"/>
                                        <p:tgtEl>
                                          <p:spTgt spid="2150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9">
                                            <p:txEl>
                                              <p:pRg st="4" end="4"/>
                                            </p:txEl>
                                          </p:spTgt>
                                        </p:tgtEl>
                                        <p:attrNameLst>
                                          <p:attrName>style.visibility</p:attrName>
                                        </p:attrNameLst>
                                      </p:cBhvr>
                                      <p:to>
                                        <p:strVal val="visible"/>
                                      </p:to>
                                    </p:set>
                                    <p:animEffect transition="in" filter="checkerboard(across)">
                                      <p:cBhvr>
                                        <p:cTn id="22" dur="500"/>
                                        <p:tgtEl>
                                          <p:spTgt spid="2150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509">
                                            <p:txEl>
                                              <p:pRg st="5" end="5"/>
                                            </p:txEl>
                                          </p:spTgt>
                                        </p:tgtEl>
                                        <p:attrNameLst>
                                          <p:attrName>style.visibility</p:attrName>
                                        </p:attrNameLst>
                                      </p:cBhvr>
                                      <p:to>
                                        <p:strVal val="visible"/>
                                      </p:to>
                                    </p:set>
                                    <p:animEffect transition="in" filter="checkerboard(across)">
                                      <p:cBhvr>
                                        <p:cTn id="27" dur="500"/>
                                        <p:tgtEl>
                                          <p:spTgt spid="2150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509">
                                            <p:txEl>
                                              <p:pRg st="7" end="7"/>
                                            </p:txEl>
                                          </p:spTgt>
                                        </p:tgtEl>
                                        <p:attrNameLst>
                                          <p:attrName>style.visibility</p:attrName>
                                        </p:attrNameLst>
                                      </p:cBhvr>
                                      <p:to>
                                        <p:strVal val="visible"/>
                                      </p:to>
                                    </p:set>
                                    <p:animEffect transition="in" filter="checkerboard(across)">
                                      <p:cBhvr>
                                        <p:cTn id="32" dur="500"/>
                                        <p:tgtEl>
                                          <p:spTgt spid="2150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1509">
                                            <p:txEl>
                                              <p:pRg st="8" end="8"/>
                                            </p:txEl>
                                          </p:spTgt>
                                        </p:tgtEl>
                                        <p:attrNameLst>
                                          <p:attrName>style.visibility</p:attrName>
                                        </p:attrNameLst>
                                      </p:cBhvr>
                                      <p:to>
                                        <p:strVal val="visible"/>
                                      </p:to>
                                    </p:set>
                                    <p:animEffect transition="in" filter="checkerboard(across)">
                                      <p:cBhvr>
                                        <p:cTn id="37" dur="500"/>
                                        <p:tgtEl>
                                          <p:spTgt spid="2150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1509">
                                            <p:txEl>
                                              <p:pRg st="10" end="10"/>
                                            </p:txEl>
                                          </p:spTgt>
                                        </p:tgtEl>
                                        <p:attrNameLst>
                                          <p:attrName>style.visibility</p:attrName>
                                        </p:attrNameLst>
                                      </p:cBhvr>
                                      <p:to>
                                        <p:strVal val="visible"/>
                                      </p:to>
                                    </p:set>
                                    <p:animEffect transition="in" filter="checkerboard(across)">
                                      <p:cBhvr>
                                        <p:cTn id="42" dur="500"/>
                                        <p:tgtEl>
                                          <p:spTgt spid="2150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1509">
                                            <p:txEl>
                                              <p:pRg st="11" end="11"/>
                                            </p:txEl>
                                          </p:spTgt>
                                        </p:tgtEl>
                                        <p:attrNameLst>
                                          <p:attrName>style.visibility</p:attrName>
                                        </p:attrNameLst>
                                      </p:cBhvr>
                                      <p:to>
                                        <p:strVal val="visible"/>
                                      </p:to>
                                    </p:set>
                                    <p:animEffect transition="in" filter="checkerboard(across)">
                                      <p:cBhvr>
                                        <p:cTn id="47" dur="500"/>
                                        <p:tgtEl>
                                          <p:spTgt spid="2150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effectLst>
            <a:outerShdw dist="107763" dir="2700000" algn="ctr" rotWithShape="0">
              <a:schemeClr val="bg2"/>
            </a:outerShdw>
          </a:effectLst>
        </p:spPr>
        <p:txBody>
          <a:bodyPr vert="horz" lIns="80435" tIns="39511" rIns="80435" bIns="39511" rtlCol="0" anchor="ctr">
            <a:noAutofit/>
          </a:bodyPr>
          <a:lstStyle/>
          <a:p>
            <a:pPr eaLnBrk="1" hangingPunct="1">
              <a:defRPr/>
            </a:pPr>
            <a:r>
              <a:rPr lang="fr-FR" b="1">
                <a:solidFill>
                  <a:schemeClr val="tx1"/>
                </a:solidFill>
              </a:rPr>
              <a:t>Les différents niveaux de la Qualité</a:t>
            </a:r>
          </a:p>
        </p:txBody>
      </p:sp>
      <p:graphicFrame>
        <p:nvGraphicFramePr>
          <p:cNvPr id="2050" name="Object 1036"/>
          <p:cNvGraphicFramePr>
            <a:graphicFrameLocks noChangeAspect="1"/>
          </p:cNvGraphicFramePr>
          <p:nvPr/>
        </p:nvGraphicFramePr>
        <p:xfrm>
          <a:off x="1543102" y="1471795"/>
          <a:ext cx="6621591" cy="4943119"/>
        </p:xfrm>
        <a:graphic>
          <a:graphicData uri="http://schemas.openxmlformats.org/presentationml/2006/ole">
            <mc:AlternateContent xmlns:mc="http://schemas.openxmlformats.org/markup-compatibility/2006">
              <mc:Choice xmlns:v="urn:schemas-microsoft-com:vml" Requires="v">
                <p:oleObj spid="_x0000_s6184" name="Slide" r:id="rId5" imgW="4412017" imgH="3308666" progId="PowerPoint.Slide.8">
                  <p:embed/>
                </p:oleObj>
              </mc:Choice>
              <mc:Fallback>
                <p:oleObj name="Slide" r:id="rId5" imgW="4412017" imgH="3308666" progId="PowerPoint.Slide.8">
                  <p:embed/>
                  <p:pic>
                    <p:nvPicPr>
                      <p:cNvPr id="2050" name="Object 10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102" y="1471795"/>
                        <a:ext cx="6621591" cy="4943119"/>
                      </a:xfrm>
                      <a:prstGeom prst="rect">
                        <a:avLst/>
                      </a:prstGeom>
                      <a:noFill/>
                      <a:ln>
                        <a:noFill/>
                      </a:ln>
                      <a:effectLst/>
                    </p:spPr>
                  </p:pic>
                </p:oleObj>
              </mc:Fallback>
            </mc:AlternateContent>
          </a:graphicData>
        </a:graphic>
      </p:graphicFrame>
      <p:sp>
        <p:nvSpPr>
          <p:cNvPr id="3" name="ZoneTexte 2"/>
          <p:cNvSpPr txBox="1"/>
          <p:nvPr/>
        </p:nvSpPr>
        <p:spPr>
          <a:xfrm>
            <a:off x="5143500" y="4602249"/>
            <a:ext cx="1569660" cy="369332"/>
          </a:xfrm>
          <a:prstGeom prst="rect">
            <a:avLst/>
          </a:prstGeom>
          <a:noFill/>
        </p:spPr>
        <p:txBody>
          <a:bodyPr wrap="none" rtlCol="0">
            <a:spAutoFit/>
          </a:bodyPr>
          <a:lstStyle/>
          <a:p>
            <a:r>
              <a:rPr lang="fr-FR" sz="1800" b="0" i="1">
                <a:solidFill>
                  <a:schemeClr val="accent3">
                    <a:lumMod val="75000"/>
                  </a:schemeClr>
                </a:solidFill>
              </a:rPr>
              <a:t>Qualifications</a:t>
            </a:r>
          </a:p>
        </p:txBody>
      </p:sp>
      <p:pic>
        <p:nvPicPr>
          <p:cNvPr id="2" name="Image 1"/>
          <p:cNvPicPr>
            <a:picLocks noChangeAspect="1"/>
          </p:cNvPicPr>
          <p:nvPr/>
        </p:nvPicPr>
        <p:blipFill>
          <a:blip r:embed="rId7">
            <a:alphaModFix amt="28000"/>
          </a:blip>
          <a:stretch>
            <a:fillRect/>
          </a:stretch>
        </p:blipFill>
        <p:spPr>
          <a:xfrm>
            <a:off x="1255070" y="1400177"/>
            <a:ext cx="6477575" cy="7281979"/>
          </a:xfrm>
          <a:prstGeom prst="rect">
            <a:avLst/>
          </a:prstGeom>
        </p:spPr>
      </p:pic>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23</a:t>
            </a:fld>
            <a:endParaRPr lang="fr-FR" sz="1600"/>
          </a:p>
        </p:txBody>
      </p:sp>
    </p:spTree>
    <p:extLst>
      <p:ext uri="{BB962C8B-B14F-4D97-AF65-F5344CB8AC3E}">
        <p14:creationId xmlns:p14="http://schemas.microsoft.com/office/powerpoint/2010/main" val="2757810476"/>
      </p:ext>
    </p:extLst>
  </p:cSld>
  <p:clrMapOvr>
    <a:masterClrMapping/>
  </p:clrMapOvr>
  <p:transition xmlns:p14="http://schemas.microsoft.com/office/powerpoint/2010/main">
    <p:zoom/>
    <p:sndAc>
      <p:stSnd>
        <p:snd r:embed="rId4" name="DRIVEBY.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648678" y="1765303"/>
            <a:ext cx="3095979" cy="246221"/>
          </a:xfrm>
          <a:prstGeom prst="rect">
            <a:avLst/>
          </a:prstGeom>
          <a:noFill/>
          <a:ln w="9525" algn="ctr">
            <a:noFill/>
            <a:miter lim="800000"/>
            <a:headEnd/>
            <a:tailEnd/>
          </a:ln>
        </p:spPr>
        <p:txBody>
          <a:bodyPr lIns="16000" tIns="0" rIns="64000" bIns="0">
            <a:spAutoFit/>
          </a:bodyPr>
          <a:lstStyle/>
          <a:p>
            <a:pPr algn="ctr" eaLnBrk="1" hangingPunct="1"/>
            <a:r>
              <a:rPr lang="fr-FR" sz="1600" b="0"/>
              <a:t> </a:t>
            </a:r>
            <a:endParaRPr lang="en-US" sz="1600" b="0"/>
          </a:p>
        </p:txBody>
      </p:sp>
      <p:sp>
        <p:nvSpPr>
          <p:cNvPr id="5" name="Rectangle 1044"/>
          <p:cNvSpPr>
            <a:spLocks noGrp="1" noChangeArrowheads="1"/>
          </p:cNvSpPr>
          <p:nvPr>
            <p:ph type="title"/>
          </p:nvPr>
        </p:nvSpPr>
        <p:spPr>
          <a:xfrm>
            <a:off x="895029" y="116962"/>
            <a:ext cx="8602133" cy="1016001"/>
          </a:xfrm>
          <a:effectLst>
            <a:outerShdw dist="107763" dir="2700000" algn="ctr" rotWithShape="0">
              <a:schemeClr val="bg2"/>
            </a:outerShdw>
          </a:effectLst>
        </p:spPr>
        <p:txBody>
          <a:bodyPr vert="horz" lIns="80435" tIns="39511" rIns="80435" bIns="39511" rtlCol="0" anchor="ctr">
            <a:noAutofit/>
          </a:bodyPr>
          <a:lstStyle/>
          <a:p>
            <a:pPr eaLnBrk="1" hangingPunct="1">
              <a:defRPr/>
            </a:pPr>
            <a:r>
              <a:rPr lang="fr-FR" sz="3200"/>
              <a:t>Processus</a:t>
            </a:r>
          </a:p>
        </p:txBody>
      </p:sp>
      <p:sp>
        <p:nvSpPr>
          <p:cNvPr id="2" name="Ellipse 1"/>
          <p:cNvSpPr/>
          <p:nvPr/>
        </p:nvSpPr>
        <p:spPr>
          <a:xfrm>
            <a:off x="2767236" y="2708920"/>
            <a:ext cx="3816424" cy="20882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dirty="0"/>
              <a:t>Titre du processus </a:t>
            </a:r>
            <a:r>
              <a:rPr lang="fr-FR" sz="3200" dirty="0"/>
              <a:t>Objectifs</a:t>
            </a:r>
          </a:p>
        </p:txBody>
      </p:sp>
      <p:sp>
        <p:nvSpPr>
          <p:cNvPr id="3" name="Flèche vers la droite 2"/>
          <p:cNvSpPr/>
          <p:nvPr/>
        </p:nvSpPr>
        <p:spPr>
          <a:xfrm>
            <a:off x="1327076" y="3429000"/>
            <a:ext cx="1224136" cy="6480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051"/>
              <a:t>ENTREES </a:t>
            </a:r>
          </a:p>
        </p:txBody>
      </p:sp>
      <p:sp>
        <p:nvSpPr>
          <p:cNvPr id="8" name="Flèche vers la droite 7"/>
          <p:cNvSpPr/>
          <p:nvPr/>
        </p:nvSpPr>
        <p:spPr>
          <a:xfrm>
            <a:off x="6943700" y="3429000"/>
            <a:ext cx="1224136" cy="6480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051"/>
              <a:t>SORTIES</a:t>
            </a:r>
          </a:p>
        </p:txBody>
      </p:sp>
      <p:sp>
        <p:nvSpPr>
          <p:cNvPr id="4" name="ZoneTexte 3"/>
          <p:cNvSpPr txBox="1"/>
          <p:nvPr/>
        </p:nvSpPr>
        <p:spPr>
          <a:xfrm>
            <a:off x="823022" y="3140970"/>
            <a:ext cx="923651" cy="338554"/>
          </a:xfrm>
          <a:prstGeom prst="rect">
            <a:avLst/>
          </a:prstGeom>
          <a:noFill/>
        </p:spPr>
        <p:txBody>
          <a:bodyPr wrap="none" rtlCol="0">
            <a:spAutoFit/>
          </a:bodyPr>
          <a:lstStyle/>
          <a:p>
            <a:r>
              <a:rPr lang="fr-FR" sz="1600" dirty="0"/>
              <a:t>CLIENT</a:t>
            </a:r>
          </a:p>
        </p:txBody>
      </p:sp>
      <p:sp>
        <p:nvSpPr>
          <p:cNvPr id="10" name="ZoneTexte 9"/>
          <p:cNvSpPr txBox="1"/>
          <p:nvPr/>
        </p:nvSpPr>
        <p:spPr>
          <a:xfrm>
            <a:off x="7951814" y="3162455"/>
            <a:ext cx="923651" cy="338554"/>
          </a:xfrm>
          <a:prstGeom prst="rect">
            <a:avLst/>
          </a:prstGeom>
          <a:noFill/>
        </p:spPr>
        <p:txBody>
          <a:bodyPr wrap="none" rtlCol="0">
            <a:spAutoFit/>
          </a:bodyPr>
          <a:lstStyle/>
          <a:p>
            <a:r>
              <a:rPr lang="fr-FR" sz="1600"/>
              <a:t>CLIENT</a:t>
            </a:r>
          </a:p>
        </p:txBody>
      </p:sp>
      <p:sp>
        <p:nvSpPr>
          <p:cNvPr id="6" name="Ellipse 5"/>
          <p:cNvSpPr/>
          <p:nvPr/>
        </p:nvSpPr>
        <p:spPr>
          <a:xfrm>
            <a:off x="5683560" y="5105067"/>
            <a:ext cx="1800200"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800"/>
              <a:t>QUOI </a:t>
            </a:r>
          </a:p>
          <a:p>
            <a:pPr algn="ctr"/>
            <a:r>
              <a:rPr lang="fr-FR" sz="1800"/>
              <a:t>?</a:t>
            </a:r>
          </a:p>
        </p:txBody>
      </p:sp>
      <p:sp>
        <p:nvSpPr>
          <p:cNvPr id="12" name="Ellipse 11"/>
          <p:cNvSpPr/>
          <p:nvPr/>
        </p:nvSpPr>
        <p:spPr>
          <a:xfrm>
            <a:off x="5503540" y="1536911"/>
            <a:ext cx="1800200"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800"/>
              <a:t>QUI </a:t>
            </a:r>
          </a:p>
          <a:p>
            <a:pPr algn="ctr"/>
            <a:r>
              <a:rPr lang="fr-FR" sz="1800"/>
              <a:t>?</a:t>
            </a:r>
          </a:p>
        </p:txBody>
      </p:sp>
      <p:sp>
        <p:nvSpPr>
          <p:cNvPr id="13" name="Ellipse 12"/>
          <p:cNvSpPr/>
          <p:nvPr/>
        </p:nvSpPr>
        <p:spPr>
          <a:xfrm>
            <a:off x="2335188" y="5085184"/>
            <a:ext cx="1800200"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a:t>COMBIEN ?</a:t>
            </a:r>
          </a:p>
        </p:txBody>
      </p:sp>
      <p:sp>
        <p:nvSpPr>
          <p:cNvPr id="14" name="Ellipse 13"/>
          <p:cNvSpPr/>
          <p:nvPr/>
        </p:nvSpPr>
        <p:spPr>
          <a:xfrm>
            <a:off x="2334627" y="1536911"/>
            <a:ext cx="1800200"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a:t>COMMENT ?</a:t>
            </a:r>
          </a:p>
        </p:txBody>
      </p:sp>
      <p:cxnSp>
        <p:nvCxnSpPr>
          <p:cNvPr id="9" name="Connecteur droit 8"/>
          <p:cNvCxnSpPr/>
          <p:nvPr/>
        </p:nvCxnSpPr>
        <p:spPr>
          <a:xfrm>
            <a:off x="3487316" y="2420888"/>
            <a:ext cx="288032"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5647556" y="2401006"/>
            <a:ext cx="360040" cy="451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3487316" y="4725144"/>
            <a:ext cx="36004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5683561" y="4617134"/>
            <a:ext cx="468052" cy="487935"/>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34989" y="908723"/>
            <a:ext cx="3757760" cy="646331"/>
          </a:xfrm>
          <a:prstGeom prst="rect">
            <a:avLst/>
          </a:prstGeom>
          <a:noFill/>
        </p:spPr>
        <p:txBody>
          <a:bodyPr wrap="none" rtlCol="0">
            <a:spAutoFit/>
          </a:bodyPr>
          <a:lstStyle/>
          <a:p>
            <a:r>
              <a:rPr lang="fr-FR" sz="1200"/>
              <a:t>Quelles sont mes</a:t>
            </a:r>
          </a:p>
          <a:p>
            <a:r>
              <a:rPr lang="fr-FR" sz="1200"/>
              <a:t>procédures ?</a:t>
            </a:r>
          </a:p>
          <a:p>
            <a:r>
              <a:rPr lang="fr-FR" sz="1200"/>
              <a:t>(Instructions – Documents – Enregistrements </a:t>
            </a:r>
            <a:r>
              <a:rPr lang="is-IS" sz="1200"/>
              <a:t>…)</a:t>
            </a:r>
            <a:endParaRPr lang="fr-FR" sz="1200"/>
          </a:p>
        </p:txBody>
      </p:sp>
      <p:sp>
        <p:nvSpPr>
          <p:cNvPr id="24" name="ZoneTexte 23"/>
          <p:cNvSpPr txBox="1"/>
          <p:nvPr/>
        </p:nvSpPr>
        <p:spPr>
          <a:xfrm>
            <a:off x="5827578" y="1089834"/>
            <a:ext cx="3105337" cy="461665"/>
          </a:xfrm>
          <a:prstGeom prst="rect">
            <a:avLst/>
          </a:prstGeom>
          <a:noFill/>
        </p:spPr>
        <p:txBody>
          <a:bodyPr wrap="none" rtlCol="0">
            <a:spAutoFit/>
          </a:bodyPr>
          <a:lstStyle/>
          <a:p>
            <a:r>
              <a:rPr lang="fr-FR" sz="1200"/>
              <a:t>Qui est le responsable du processus ?</a:t>
            </a:r>
          </a:p>
          <a:p>
            <a:r>
              <a:rPr lang="fr-FR" sz="1200"/>
              <a:t>Qui est impliqué dans mon processus ?</a:t>
            </a:r>
          </a:p>
        </p:txBody>
      </p:sp>
      <p:sp>
        <p:nvSpPr>
          <p:cNvPr id="25" name="ZoneTexte 24"/>
          <p:cNvSpPr txBox="1"/>
          <p:nvPr/>
        </p:nvSpPr>
        <p:spPr>
          <a:xfrm>
            <a:off x="5048821" y="6099686"/>
            <a:ext cx="3324949" cy="646331"/>
          </a:xfrm>
          <a:prstGeom prst="rect">
            <a:avLst/>
          </a:prstGeom>
          <a:noFill/>
        </p:spPr>
        <p:txBody>
          <a:bodyPr wrap="none" rtlCol="0">
            <a:spAutoFit/>
          </a:bodyPr>
          <a:lstStyle/>
          <a:p>
            <a:r>
              <a:rPr lang="fr-FR" sz="1200"/>
              <a:t>Quels sont les moyens nécessaires à la </a:t>
            </a:r>
          </a:p>
          <a:p>
            <a:r>
              <a:rPr lang="fr-FR" sz="1200"/>
              <a:t>réalisation de mon processus ? </a:t>
            </a:r>
          </a:p>
          <a:p>
            <a:r>
              <a:rPr lang="fr-FR" sz="1200"/>
              <a:t>(Equipements, logiciels, infrastructures </a:t>
            </a:r>
            <a:r>
              <a:rPr lang="is-IS" sz="1200"/>
              <a:t>…)</a:t>
            </a:r>
            <a:endParaRPr lang="fr-FR" sz="1200"/>
          </a:p>
        </p:txBody>
      </p:sp>
      <p:sp>
        <p:nvSpPr>
          <p:cNvPr id="26" name="ZoneTexte 25"/>
          <p:cNvSpPr txBox="1"/>
          <p:nvPr/>
        </p:nvSpPr>
        <p:spPr>
          <a:xfrm>
            <a:off x="895028" y="6008337"/>
            <a:ext cx="3467616" cy="461665"/>
          </a:xfrm>
          <a:prstGeom prst="rect">
            <a:avLst/>
          </a:prstGeom>
          <a:noFill/>
        </p:spPr>
        <p:txBody>
          <a:bodyPr wrap="none" rtlCol="0">
            <a:spAutoFit/>
          </a:bodyPr>
          <a:lstStyle/>
          <a:p>
            <a:r>
              <a:rPr lang="fr-FR" sz="1200"/>
              <a:t>Quels sont les indicateurs permettant de </a:t>
            </a:r>
          </a:p>
          <a:p>
            <a:r>
              <a:rPr lang="fr-FR" sz="1200"/>
              <a:t>s’assurer de l’efficience de mon processus ?</a:t>
            </a:r>
          </a:p>
        </p:txBody>
      </p:sp>
      <p:sp>
        <p:nvSpPr>
          <p:cNvPr id="7" name="Espace réservé du numéro de diapositive 6"/>
          <p:cNvSpPr>
            <a:spLocks noGrp="1"/>
          </p:cNvSpPr>
          <p:nvPr>
            <p:ph type="sldNum" sz="quarter" idx="12"/>
          </p:nvPr>
        </p:nvSpPr>
        <p:spPr/>
        <p:txBody>
          <a:bodyPr/>
          <a:lstStyle/>
          <a:p>
            <a:pPr>
              <a:defRPr/>
            </a:pPr>
            <a:fld id="{9406A379-C69B-461F-96F8-C94172148C3C}" type="slidenum">
              <a:rPr lang="fr-FR" sz="1600" smtClean="0"/>
              <a:pPr>
                <a:defRPr/>
              </a:pPr>
              <a:t>24</a:t>
            </a:fld>
            <a:endParaRPr lang="fr-FR" sz="1600"/>
          </a:p>
        </p:txBody>
      </p:sp>
    </p:spTree>
    <p:extLst>
      <p:ext uri="{BB962C8B-B14F-4D97-AF65-F5344CB8AC3E}">
        <p14:creationId xmlns:p14="http://schemas.microsoft.com/office/powerpoint/2010/main" val="2611087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par>
                                <p:cTn id="42" presetID="5" presetClass="entr" presetSubtype="1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heckerboard(across)">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checkerboard(across)">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linds(horizontal)">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checkerboard(across)">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p:bldP spid="10" grpId="0"/>
      <p:bldP spid="6" grpId="0" animBg="1"/>
      <p:bldP spid="12" grpId="0" animBg="1"/>
      <p:bldP spid="13" grpId="0" animBg="1"/>
      <p:bldP spid="14" grpId="0" animBg="1"/>
      <p:bldP spid="19"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648678" y="1765303"/>
            <a:ext cx="3095979" cy="246221"/>
          </a:xfrm>
          <a:prstGeom prst="rect">
            <a:avLst/>
          </a:prstGeom>
          <a:noFill/>
          <a:ln w="9525" algn="ctr">
            <a:noFill/>
            <a:miter lim="800000"/>
            <a:headEnd/>
            <a:tailEnd/>
          </a:ln>
        </p:spPr>
        <p:txBody>
          <a:bodyPr lIns="16000" tIns="0" rIns="64000" bIns="0">
            <a:spAutoFit/>
          </a:bodyPr>
          <a:lstStyle/>
          <a:p>
            <a:pPr algn="ctr" eaLnBrk="1" hangingPunct="1"/>
            <a:r>
              <a:rPr lang="fr-FR" sz="1600" b="0"/>
              <a:t> </a:t>
            </a:r>
            <a:endParaRPr lang="en-US" sz="1600" b="0"/>
          </a:p>
        </p:txBody>
      </p:sp>
      <p:sp>
        <p:nvSpPr>
          <p:cNvPr id="5" name="Rectangle 1044"/>
          <p:cNvSpPr>
            <a:spLocks noGrp="1" noChangeArrowheads="1"/>
          </p:cNvSpPr>
          <p:nvPr>
            <p:ph type="title"/>
          </p:nvPr>
        </p:nvSpPr>
        <p:spPr>
          <a:xfrm>
            <a:off x="895029" y="116962"/>
            <a:ext cx="8602133" cy="1016001"/>
          </a:xfrm>
          <a:effectLst>
            <a:outerShdw dist="107763" dir="2700000" algn="ctr" rotWithShape="0">
              <a:schemeClr val="bg2"/>
            </a:outerShdw>
          </a:effectLst>
        </p:spPr>
        <p:txBody>
          <a:bodyPr vert="horz" lIns="80435" tIns="39511" rIns="80435" bIns="39511" rtlCol="0" anchor="ctr">
            <a:noAutofit/>
          </a:bodyPr>
          <a:lstStyle/>
          <a:p>
            <a:pPr eaLnBrk="1" hangingPunct="1">
              <a:defRPr/>
            </a:pPr>
            <a:r>
              <a:rPr lang="fr-FR" sz="3200"/>
              <a:t>Processus</a:t>
            </a:r>
          </a:p>
        </p:txBody>
      </p:sp>
      <p:sp>
        <p:nvSpPr>
          <p:cNvPr id="2" name="Ellipse 1"/>
          <p:cNvSpPr/>
          <p:nvPr/>
        </p:nvSpPr>
        <p:spPr>
          <a:xfrm>
            <a:off x="2767236" y="2708920"/>
            <a:ext cx="3816424" cy="20882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000"/>
              <a:t>Titre du processus </a:t>
            </a:r>
            <a:r>
              <a:rPr lang="fr-FR" sz="3200"/>
              <a:t>Objectifs</a:t>
            </a:r>
          </a:p>
        </p:txBody>
      </p:sp>
      <p:sp>
        <p:nvSpPr>
          <p:cNvPr id="3" name="Flèche vers la droite 2"/>
          <p:cNvSpPr/>
          <p:nvPr/>
        </p:nvSpPr>
        <p:spPr>
          <a:xfrm>
            <a:off x="1327076" y="3429000"/>
            <a:ext cx="1224136" cy="6480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051"/>
              <a:t>ENTREES </a:t>
            </a:r>
          </a:p>
        </p:txBody>
      </p:sp>
      <p:sp>
        <p:nvSpPr>
          <p:cNvPr id="8" name="Flèche vers la droite 7"/>
          <p:cNvSpPr/>
          <p:nvPr/>
        </p:nvSpPr>
        <p:spPr>
          <a:xfrm>
            <a:off x="6943700" y="3429000"/>
            <a:ext cx="1224136" cy="64807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051"/>
              <a:t>SORTIES</a:t>
            </a:r>
          </a:p>
        </p:txBody>
      </p:sp>
      <p:sp>
        <p:nvSpPr>
          <p:cNvPr id="4" name="ZoneTexte 3"/>
          <p:cNvSpPr txBox="1"/>
          <p:nvPr/>
        </p:nvSpPr>
        <p:spPr>
          <a:xfrm>
            <a:off x="823022" y="3140970"/>
            <a:ext cx="1641796" cy="338554"/>
          </a:xfrm>
          <a:prstGeom prst="rect">
            <a:avLst/>
          </a:prstGeom>
          <a:noFill/>
        </p:spPr>
        <p:txBody>
          <a:bodyPr wrap="none" rtlCol="0">
            <a:spAutoFit/>
          </a:bodyPr>
          <a:lstStyle/>
          <a:p>
            <a:r>
              <a:rPr lang="fr-FR" sz="1600" dirty="0"/>
              <a:t>INSCRIPTIONS</a:t>
            </a:r>
          </a:p>
        </p:txBody>
      </p:sp>
      <p:sp>
        <p:nvSpPr>
          <p:cNvPr id="10" name="ZoneTexte 9"/>
          <p:cNvSpPr txBox="1"/>
          <p:nvPr/>
        </p:nvSpPr>
        <p:spPr>
          <a:xfrm>
            <a:off x="7951814" y="3162455"/>
            <a:ext cx="1255472" cy="338554"/>
          </a:xfrm>
          <a:prstGeom prst="rect">
            <a:avLst/>
          </a:prstGeom>
          <a:noFill/>
        </p:spPr>
        <p:txBody>
          <a:bodyPr wrap="none" rtlCol="0">
            <a:spAutoFit/>
          </a:bodyPr>
          <a:lstStyle/>
          <a:p>
            <a:r>
              <a:rPr lang="fr-FR" sz="1600" dirty="0"/>
              <a:t>DIPLOMES</a:t>
            </a:r>
          </a:p>
        </p:txBody>
      </p:sp>
      <p:sp>
        <p:nvSpPr>
          <p:cNvPr id="6" name="Ellipse 5"/>
          <p:cNvSpPr/>
          <p:nvPr/>
        </p:nvSpPr>
        <p:spPr>
          <a:xfrm>
            <a:off x="5683560" y="5105067"/>
            <a:ext cx="1800200"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800"/>
              <a:t>QUOI </a:t>
            </a:r>
          </a:p>
          <a:p>
            <a:pPr algn="ctr"/>
            <a:r>
              <a:rPr lang="fr-FR" sz="1800"/>
              <a:t>?</a:t>
            </a:r>
          </a:p>
        </p:txBody>
      </p:sp>
      <p:sp>
        <p:nvSpPr>
          <p:cNvPr id="12" name="Ellipse 11"/>
          <p:cNvSpPr/>
          <p:nvPr/>
        </p:nvSpPr>
        <p:spPr>
          <a:xfrm>
            <a:off x="5503540" y="1536911"/>
            <a:ext cx="1800200"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800"/>
              <a:t>QUI </a:t>
            </a:r>
          </a:p>
          <a:p>
            <a:pPr algn="ctr"/>
            <a:r>
              <a:rPr lang="fr-FR" sz="1800"/>
              <a:t>?</a:t>
            </a:r>
          </a:p>
        </p:txBody>
      </p:sp>
      <p:sp>
        <p:nvSpPr>
          <p:cNvPr id="13" name="Ellipse 12"/>
          <p:cNvSpPr/>
          <p:nvPr/>
        </p:nvSpPr>
        <p:spPr>
          <a:xfrm>
            <a:off x="2335188" y="5085184"/>
            <a:ext cx="1800200"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a:t>COMBIEN ?</a:t>
            </a:r>
          </a:p>
        </p:txBody>
      </p:sp>
      <p:sp>
        <p:nvSpPr>
          <p:cNvPr id="14" name="Ellipse 13"/>
          <p:cNvSpPr/>
          <p:nvPr/>
        </p:nvSpPr>
        <p:spPr>
          <a:xfrm>
            <a:off x="2334627" y="1536911"/>
            <a:ext cx="1800200"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a:t>COMMENT ?</a:t>
            </a:r>
          </a:p>
        </p:txBody>
      </p:sp>
      <p:cxnSp>
        <p:nvCxnSpPr>
          <p:cNvPr id="9" name="Connecteur droit 8"/>
          <p:cNvCxnSpPr/>
          <p:nvPr/>
        </p:nvCxnSpPr>
        <p:spPr>
          <a:xfrm>
            <a:off x="3487316" y="2420888"/>
            <a:ext cx="288032"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5647556" y="2401006"/>
            <a:ext cx="360040" cy="451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3487316" y="4725144"/>
            <a:ext cx="36004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5683561" y="4617134"/>
            <a:ext cx="468052" cy="487935"/>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34989" y="908723"/>
            <a:ext cx="2217274" cy="646331"/>
          </a:xfrm>
          <a:prstGeom prst="rect">
            <a:avLst/>
          </a:prstGeom>
          <a:noFill/>
        </p:spPr>
        <p:txBody>
          <a:bodyPr wrap="none" rtlCol="0">
            <a:spAutoFit/>
          </a:bodyPr>
          <a:lstStyle/>
          <a:p>
            <a:r>
              <a:rPr lang="fr-FR" sz="1200" dirty="0"/>
              <a:t>Calendrier</a:t>
            </a:r>
          </a:p>
          <a:p>
            <a:r>
              <a:rPr lang="fr-FR" sz="1200" dirty="0"/>
              <a:t>Vérification des heures</a:t>
            </a:r>
          </a:p>
          <a:p>
            <a:r>
              <a:rPr lang="fr-FR" sz="1200" dirty="0"/>
              <a:t>Documents, enregistrement</a:t>
            </a:r>
          </a:p>
        </p:txBody>
      </p:sp>
      <p:sp>
        <p:nvSpPr>
          <p:cNvPr id="24" name="ZoneTexte 23"/>
          <p:cNvSpPr txBox="1"/>
          <p:nvPr/>
        </p:nvSpPr>
        <p:spPr>
          <a:xfrm>
            <a:off x="6295628" y="757307"/>
            <a:ext cx="1099981" cy="646331"/>
          </a:xfrm>
          <a:prstGeom prst="rect">
            <a:avLst/>
          </a:prstGeom>
          <a:noFill/>
        </p:spPr>
        <p:txBody>
          <a:bodyPr wrap="none" rtlCol="0">
            <a:spAutoFit/>
          </a:bodyPr>
          <a:lstStyle/>
          <a:p>
            <a:r>
              <a:rPr lang="fr-FR" sz="1200" dirty="0"/>
              <a:t>Enseignants</a:t>
            </a:r>
          </a:p>
          <a:p>
            <a:r>
              <a:rPr lang="fr-FR" sz="1200" dirty="0"/>
              <a:t>Accueil</a:t>
            </a:r>
          </a:p>
          <a:p>
            <a:r>
              <a:rPr lang="fr-FR" sz="1200" dirty="0"/>
              <a:t>Gérant</a:t>
            </a:r>
          </a:p>
        </p:txBody>
      </p:sp>
      <p:sp>
        <p:nvSpPr>
          <p:cNvPr id="25" name="ZoneTexte 24"/>
          <p:cNvSpPr txBox="1"/>
          <p:nvPr/>
        </p:nvSpPr>
        <p:spPr>
          <a:xfrm>
            <a:off x="5048821" y="6099686"/>
            <a:ext cx="3975768" cy="646331"/>
          </a:xfrm>
          <a:prstGeom prst="rect">
            <a:avLst/>
          </a:prstGeom>
          <a:noFill/>
        </p:spPr>
        <p:txBody>
          <a:bodyPr wrap="none" rtlCol="0">
            <a:spAutoFit/>
          </a:bodyPr>
          <a:lstStyle/>
          <a:p>
            <a:r>
              <a:rPr lang="fr-FR" sz="1200" dirty="0"/>
              <a:t>Locaux, programmes, sites internet</a:t>
            </a:r>
          </a:p>
          <a:p>
            <a:r>
              <a:rPr lang="fr-FR" sz="1200" dirty="0"/>
              <a:t>Communication, contenus des cours</a:t>
            </a:r>
          </a:p>
          <a:p>
            <a:r>
              <a:rPr lang="fr-FR" sz="1200" dirty="0"/>
              <a:t>Support de cours, bibliothèque, matériel </a:t>
            </a:r>
            <a:r>
              <a:rPr lang="fr-FR" sz="1200" dirty="0" smtClean="0"/>
              <a:t>nécessaire</a:t>
            </a:r>
            <a:endParaRPr lang="fr-FR" sz="1200" dirty="0"/>
          </a:p>
        </p:txBody>
      </p:sp>
      <p:sp>
        <p:nvSpPr>
          <p:cNvPr id="26" name="ZoneTexte 25"/>
          <p:cNvSpPr txBox="1"/>
          <p:nvPr/>
        </p:nvSpPr>
        <p:spPr>
          <a:xfrm>
            <a:off x="823022" y="5613047"/>
            <a:ext cx="3568413" cy="1200329"/>
          </a:xfrm>
          <a:prstGeom prst="rect">
            <a:avLst/>
          </a:prstGeom>
          <a:noFill/>
        </p:spPr>
        <p:txBody>
          <a:bodyPr wrap="none" rtlCol="0">
            <a:spAutoFit/>
          </a:bodyPr>
          <a:lstStyle/>
          <a:p>
            <a:r>
              <a:rPr lang="fr-FR" sz="1200" dirty="0"/>
              <a:t>CA</a:t>
            </a:r>
          </a:p>
          <a:p>
            <a:r>
              <a:rPr lang="fr-FR" sz="1200" dirty="0"/>
              <a:t>Taux de diplômés</a:t>
            </a:r>
          </a:p>
          <a:p>
            <a:r>
              <a:rPr lang="fr-FR" sz="1200" dirty="0"/>
              <a:t>Taux de passage d’une année/cycle sur l’autre</a:t>
            </a:r>
          </a:p>
          <a:p>
            <a:r>
              <a:rPr lang="fr-FR" sz="1200" dirty="0"/>
              <a:t>Turnover des enseignants</a:t>
            </a:r>
          </a:p>
          <a:p>
            <a:r>
              <a:rPr lang="fr-FR" sz="1200" dirty="0"/>
              <a:t>Nbre d’étudiants pas année</a:t>
            </a:r>
          </a:p>
          <a:p>
            <a:r>
              <a:rPr lang="fr-FR" sz="1200" dirty="0"/>
              <a:t>Taux de satisfaction étudiants/enseignants</a:t>
            </a:r>
          </a:p>
        </p:txBody>
      </p:sp>
      <p:sp>
        <p:nvSpPr>
          <p:cNvPr id="7" name="Espace réservé du numéro de diapositive 6"/>
          <p:cNvSpPr>
            <a:spLocks noGrp="1"/>
          </p:cNvSpPr>
          <p:nvPr>
            <p:ph type="sldNum" sz="quarter" idx="12"/>
          </p:nvPr>
        </p:nvSpPr>
        <p:spPr/>
        <p:txBody>
          <a:bodyPr/>
          <a:lstStyle/>
          <a:p>
            <a:pPr>
              <a:defRPr/>
            </a:pPr>
            <a:fld id="{9406A379-C69B-461F-96F8-C94172148C3C}" type="slidenum">
              <a:rPr lang="fr-FR" sz="1600" smtClean="0"/>
              <a:pPr>
                <a:defRPr/>
              </a:pPr>
              <a:t>25</a:t>
            </a:fld>
            <a:endParaRPr lang="fr-FR" sz="1600" dirty="0"/>
          </a:p>
        </p:txBody>
      </p:sp>
    </p:spTree>
    <p:extLst>
      <p:ext uri="{BB962C8B-B14F-4D97-AF65-F5344CB8AC3E}">
        <p14:creationId xmlns:p14="http://schemas.microsoft.com/office/powerpoint/2010/main" val="3889559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par>
                                <p:cTn id="42" presetID="5" presetClass="entr" presetSubtype="1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heckerboard(across)">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checkerboard(across)">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linds(horizontal)">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checkerboard(across)">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p:bldP spid="10" grpId="0"/>
      <p:bldP spid="6" grpId="0" animBg="1"/>
      <p:bldP spid="12" grpId="0" animBg="1"/>
      <p:bldP spid="13" grpId="0" animBg="1"/>
      <p:bldP spid="14" grpId="0" animBg="1"/>
      <p:bldP spid="19"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8EC77FC0-2377-0349-842E-02109020F942}"/>
              </a:ext>
            </a:extLst>
          </p:cNvPr>
          <p:cNvSpPr>
            <a:spLocks noGrp="1"/>
          </p:cNvSpPr>
          <p:nvPr>
            <p:ph type="title"/>
          </p:nvPr>
        </p:nvSpPr>
        <p:spPr/>
        <p:txBody>
          <a:bodyPr>
            <a:normAutofit fontScale="90000"/>
          </a:bodyPr>
          <a:lstStyle/>
          <a:p>
            <a:r>
              <a:rPr lang="fr-FR" dirty="0"/>
              <a:t>Management des risques. </a:t>
            </a:r>
            <a:br>
              <a:rPr lang="fr-FR" dirty="0"/>
            </a:br>
            <a:r>
              <a:rPr lang="fr-FR" dirty="0"/>
              <a:t>Principaux types de risque ?</a:t>
            </a:r>
            <a:br>
              <a:rPr lang="fr-FR" dirty="0"/>
            </a:br>
            <a:endParaRPr lang="fr-FR" dirty="0"/>
          </a:p>
        </p:txBody>
      </p:sp>
      <p:sp>
        <p:nvSpPr>
          <p:cNvPr id="7172" name="Espace réservé du numéro de diapositive 5"/>
          <p:cNvSpPr>
            <a:spLocks noGrp="1"/>
          </p:cNvSpPr>
          <p:nvPr>
            <p:ph type="sldNum" sz="quarter" idx="12"/>
          </p:nvPr>
        </p:nvSpPr>
        <p:spPr>
          <a:noFill/>
        </p:spPr>
        <p:txBody>
          <a:bodyPr/>
          <a:lstStyle/>
          <a:p>
            <a:fld id="{5AC023BC-2D95-44AA-8B98-F6C7FEE2FE23}" type="slidenum">
              <a:rPr lang="fr-FR" sz="1600" smtClean="0"/>
              <a:pPr/>
              <a:t>26</a:t>
            </a:fld>
            <a:endParaRPr lang="fr-FR" sz="1600"/>
          </a:p>
        </p:txBody>
      </p:sp>
      <p:sp>
        <p:nvSpPr>
          <p:cNvPr id="5" name="Rectangle 3" descr="Rectangle: Click to edit Master text styles&#10;Second level&#10;Third level&#10;Fourth level&#10;Fifth level">
            <a:extLst>
              <a:ext uri="{FF2B5EF4-FFF2-40B4-BE49-F238E27FC236}">
                <a16:creationId xmlns:a16="http://schemas.microsoft.com/office/drawing/2014/main" xmlns="" id="{7A51877B-30FA-4185-A0B6-8DCAA2A88EF0}"/>
              </a:ext>
            </a:extLst>
          </p:cNvPr>
          <p:cNvSpPr>
            <a:spLocks noGrp="1" noChangeArrowheads="1"/>
          </p:cNvSpPr>
          <p:nvPr>
            <p:ph idx="1"/>
          </p:nvPr>
        </p:nvSpPr>
        <p:spPr>
          <a:xfrm>
            <a:off x="606996" y="1988840"/>
            <a:ext cx="8398935" cy="3657600"/>
          </a:xfrm>
          <a:noFill/>
        </p:spPr>
        <p:txBody>
          <a:bodyPr vert="horz" lIns="80435" tIns="39511" rIns="80435" bIns="39511" rtlCol="0">
            <a:normAutofit/>
          </a:bodyPr>
          <a:lstStyle/>
          <a:p>
            <a:pPr eaLnBrk="1" hangingPunct="1">
              <a:lnSpc>
                <a:spcPct val="110000"/>
              </a:lnSpc>
              <a:buFontTx/>
              <a:buChar char="•"/>
            </a:pPr>
            <a:r>
              <a:rPr lang="fr-FR" sz="3200" dirty="0"/>
              <a:t>Risques humains</a:t>
            </a:r>
          </a:p>
          <a:p>
            <a:pPr eaLnBrk="1" hangingPunct="1">
              <a:lnSpc>
                <a:spcPct val="110000"/>
              </a:lnSpc>
              <a:buFontTx/>
              <a:buChar char="•"/>
            </a:pPr>
            <a:r>
              <a:rPr lang="fr-FR" sz="3200" dirty="0"/>
              <a:t>Risques financiers</a:t>
            </a:r>
          </a:p>
          <a:p>
            <a:pPr eaLnBrk="1" hangingPunct="1">
              <a:lnSpc>
                <a:spcPct val="110000"/>
              </a:lnSpc>
              <a:buFontTx/>
              <a:buChar char="•"/>
            </a:pPr>
            <a:r>
              <a:rPr lang="fr-FR" sz="3200" dirty="0"/>
              <a:t>Risques techniques</a:t>
            </a:r>
          </a:p>
          <a:p>
            <a:pPr eaLnBrk="1" hangingPunct="1">
              <a:lnSpc>
                <a:spcPct val="110000"/>
              </a:lnSpc>
              <a:buFontTx/>
              <a:buChar char="•"/>
            </a:pPr>
            <a:endParaRPr lang="fr-FR" sz="3200" dirty="0"/>
          </a:p>
          <a:p>
            <a:pPr marL="0" indent="0" eaLnBrk="1" hangingPunct="1">
              <a:lnSpc>
                <a:spcPct val="110000"/>
              </a:lnSpc>
              <a:buNone/>
            </a:pPr>
            <a:r>
              <a:rPr lang="fr-FR" sz="3200" dirty="0"/>
              <a:t>Eviter que le risque se transforme en problème</a:t>
            </a:r>
            <a:endParaRPr lang="fr-FR" sz="3300" dirty="0"/>
          </a:p>
          <a:p>
            <a:pPr eaLnBrk="1" hangingPunct="1">
              <a:lnSpc>
                <a:spcPct val="80000"/>
              </a:lnSpc>
              <a:buFontTx/>
              <a:buChar char="•"/>
            </a:pPr>
            <a:endParaRPr lang="fr-FR" dirty="0"/>
          </a:p>
        </p:txBody>
      </p:sp>
    </p:spTree>
    <p:extLst>
      <p:ext uri="{BB962C8B-B14F-4D97-AF65-F5344CB8AC3E}">
        <p14:creationId xmlns:p14="http://schemas.microsoft.com/office/powerpoint/2010/main" val="1609038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8EC77FC0-2377-0349-842E-02109020F942}"/>
              </a:ext>
            </a:extLst>
          </p:cNvPr>
          <p:cNvSpPr>
            <a:spLocks noGrp="1"/>
          </p:cNvSpPr>
          <p:nvPr>
            <p:ph type="title"/>
          </p:nvPr>
        </p:nvSpPr>
        <p:spPr/>
        <p:txBody>
          <a:bodyPr/>
          <a:lstStyle/>
          <a:p>
            <a:r>
              <a:rPr lang="fr-FR"/>
              <a:t>Management des risques</a:t>
            </a:r>
          </a:p>
        </p:txBody>
      </p:sp>
      <p:sp>
        <p:nvSpPr>
          <p:cNvPr id="7172" name="Espace réservé du numéro de diapositive 5"/>
          <p:cNvSpPr>
            <a:spLocks noGrp="1"/>
          </p:cNvSpPr>
          <p:nvPr>
            <p:ph type="sldNum" sz="quarter" idx="12"/>
          </p:nvPr>
        </p:nvSpPr>
        <p:spPr>
          <a:noFill/>
        </p:spPr>
        <p:txBody>
          <a:bodyPr/>
          <a:lstStyle/>
          <a:p>
            <a:fld id="{5AC023BC-2D95-44AA-8B98-F6C7FEE2FE23}" type="slidenum">
              <a:rPr lang="fr-FR" sz="1600" smtClean="0"/>
              <a:pPr/>
              <a:t>27</a:t>
            </a:fld>
            <a:endParaRPr lang="fr-FR" sz="1600"/>
          </a:p>
        </p:txBody>
      </p:sp>
      <p:pic>
        <p:nvPicPr>
          <p:cNvPr id="7" name="Image 6">
            <a:extLst>
              <a:ext uri="{FF2B5EF4-FFF2-40B4-BE49-F238E27FC236}">
                <a16:creationId xmlns:a16="http://schemas.microsoft.com/office/drawing/2014/main" xmlns="" id="{ACF2E857-FF01-3043-AA9C-C8A432C1E91E}"/>
              </a:ext>
            </a:extLst>
          </p:cNvPr>
          <p:cNvPicPr>
            <a:picLocks noChangeAspect="1"/>
          </p:cNvPicPr>
          <p:nvPr/>
        </p:nvPicPr>
        <p:blipFill>
          <a:blip r:embed="rId2"/>
          <a:stretch>
            <a:fillRect/>
          </a:stretch>
        </p:blipFill>
        <p:spPr>
          <a:xfrm>
            <a:off x="1543100" y="1628800"/>
            <a:ext cx="6858000" cy="5080000"/>
          </a:xfrm>
          <a:prstGeom prst="rect">
            <a:avLst/>
          </a:prstGeom>
        </p:spPr>
      </p:pic>
    </p:spTree>
    <p:extLst>
      <p:ext uri="{BB962C8B-B14F-4D97-AF65-F5344CB8AC3E}">
        <p14:creationId xmlns:p14="http://schemas.microsoft.com/office/powerpoint/2010/main" val="1193940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Comment éviter les risques ?</a:t>
            </a:r>
            <a:endParaRPr lang="fr-FR" dirty="0">
              <a:solidFill>
                <a:schemeClr val="tx1"/>
              </a:solidFill>
            </a:endParaRPr>
          </a:p>
        </p:txBody>
      </p:sp>
      <p:sp>
        <p:nvSpPr>
          <p:cNvPr id="5" name="Rectangle 3" descr="Rectangle: Click to edit Master text styles&#10;Second level&#10;Third level&#10;Fourth level&#10;Fifth level">
            <a:extLst>
              <a:ext uri="{FF2B5EF4-FFF2-40B4-BE49-F238E27FC236}">
                <a16:creationId xmlns:a16="http://schemas.microsoft.com/office/drawing/2014/main" xmlns="" id="{4F79F0BC-DA8C-43C0-9569-85B533DEFDCB}"/>
              </a:ext>
            </a:extLst>
          </p:cNvPr>
          <p:cNvSpPr>
            <a:spLocks noGrp="1" noChangeArrowheads="1"/>
          </p:cNvSpPr>
          <p:nvPr>
            <p:ph idx="1"/>
          </p:nvPr>
        </p:nvSpPr>
        <p:spPr>
          <a:xfrm>
            <a:off x="606996" y="1690689"/>
            <a:ext cx="8398935" cy="3657600"/>
          </a:xfrm>
          <a:noFill/>
        </p:spPr>
        <p:txBody>
          <a:bodyPr vert="horz" lIns="80435" tIns="39511" rIns="80435" bIns="39511" rtlCol="0">
            <a:normAutofit/>
          </a:bodyPr>
          <a:lstStyle/>
          <a:p>
            <a:pPr eaLnBrk="1" hangingPunct="1">
              <a:lnSpc>
                <a:spcPct val="110000"/>
              </a:lnSpc>
              <a:buFontTx/>
              <a:buChar char="•"/>
            </a:pPr>
            <a:r>
              <a:rPr lang="fr-FR" sz="3200" dirty="0"/>
              <a:t>Veille pédagogique</a:t>
            </a:r>
          </a:p>
          <a:p>
            <a:pPr eaLnBrk="1" hangingPunct="1">
              <a:lnSpc>
                <a:spcPct val="110000"/>
              </a:lnSpc>
              <a:buFontTx/>
              <a:buChar char="•"/>
            </a:pPr>
            <a:r>
              <a:rPr lang="fr-FR" sz="3200" dirty="0"/>
              <a:t>Veille juridique</a:t>
            </a:r>
          </a:p>
          <a:p>
            <a:pPr eaLnBrk="1" hangingPunct="1">
              <a:lnSpc>
                <a:spcPct val="110000"/>
              </a:lnSpc>
              <a:buFontTx/>
              <a:buChar char="•"/>
            </a:pPr>
            <a:endParaRPr lang="fr-FR" sz="3300" dirty="0"/>
          </a:p>
          <a:p>
            <a:pPr eaLnBrk="1" hangingPunct="1">
              <a:lnSpc>
                <a:spcPct val="80000"/>
              </a:lnSpc>
              <a:buFontTx/>
              <a:buChar char="•"/>
            </a:pPr>
            <a:endParaRPr lang="fr-FR" dirty="0"/>
          </a:p>
        </p:txBody>
      </p:sp>
      <p:sp>
        <p:nvSpPr>
          <p:cNvPr id="3" name="Espace réservé du numéro de diapositive 2"/>
          <p:cNvSpPr>
            <a:spLocks noGrp="1"/>
          </p:cNvSpPr>
          <p:nvPr>
            <p:ph type="sldNum" sz="quarter" idx="12"/>
          </p:nvPr>
        </p:nvSpPr>
        <p:spPr/>
        <p:txBody>
          <a:bodyPr/>
          <a:lstStyle/>
          <a:p>
            <a:pPr>
              <a:defRPr/>
            </a:pPr>
            <a:fld id="{9406A379-C69B-461F-96F8-C94172148C3C}" type="slidenum">
              <a:rPr lang="fr-FR" sz="1600" smtClean="0"/>
              <a:pPr>
                <a:defRPr/>
              </a:pPr>
              <a:t>28</a:t>
            </a:fld>
            <a:endParaRPr lang="fr-FR" sz="1600"/>
          </a:p>
        </p:txBody>
      </p:sp>
    </p:spTree>
    <p:extLst>
      <p:ext uri="{BB962C8B-B14F-4D97-AF65-F5344CB8AC3E}">
        <p14:creationId xmlns:p14="http://schemas.microsoft.com/office/powerpoint/2010/main" val="459097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5648678" y="1765303"/>
            <a:ext cx="3095979" cy="191463"/>
          </a:xfrm>
          <a:prstGeom prst="rect">
            <a:avLst/>
          </a:prstGeom>
          <a:noFill/>
          <a:ln w="9525" algn="ctr">
            <a:noFill/>
            <a:miter lim="800000"/>
            <a:headEnd/>
            <a:tailEnd/>
          </a:ln>
        </p:spPr>
        <p:txBody>
          <a:bodyPr lIns="16000" tIns="0" rIns="64000" bIns="0">
            <a:spAutoFit/>
          </a:bodyPr>
          <a:lstStyle/>
          <a:p>
            <a:pPr algn="ctr" eaLnBrk="1" hangingPunct="1"/>
            <a:r>
              <a:rPr lang="fr-FR" sz="1244" b="0"/>
              <a:t> </a:t>
            </a:r>
            <a:endParaRPr lang="en-US" sz="1244" b="0"/>
          </a:p>
        </p:txBody>
      </p:sp>
      <p:sp>
        <p:nvSpPr>
          <p:cNvPr id="2" name="Titre 1">
            <a:extLst>
              <a:ext uri="{FF2B5EF4-FFF2-40B4-BE49-F238E27FC236}">
                <a16:creationId xmlns:a16="http://schemas.microsoft.com/office/drawing/2014/main" xmlns="" id="{FFED36FF-C180-46C6-8CA8-5857ED272BD0}"/>
              </a:ext>
            </a:extLst>
          </p:cNvPr>
          <p:cNvSpPr>
            <a:spLocks noGrp="1"/>
          </p:cNvSpPr>
          <p:nvPr>
            <p:ph type="ctrTitle"/>
          </p:nvPr>
        </p:nvSpPr>
        <p:spPr>
          <a:xfrm>
            <a:off x="1285875" y="1765303"/>
            <a:ext cx="7715250" cy="2387600"/>
          </a:xfrm>
        </p:spPr>
        <p:txBody>
          <a:bodyPr>
            <a:normAutofit fontScale="90000"/>
          </a:bodyPr>
          <a:lstStyle/>
          <a:p>
            <a:r>
              <a:rPr lang="fr-FR" sz="5400" b="1" dirty="0"/>
              <a:t>Définir sa stratégie Qualité pour une organisation efficace.</a:t>
            </a:r>
            <a:br>
              <a:rPr lang="fr-FR" sz="5400" b="1" dirty="0"/>
            </a:br>
            <a:endParaRPr lang="fr-FR" dirty="0"/>
          </a:p>
        </p:txBody>
      </p:sp>
      <p:sp>
        <p:nvSpPr>
          <p:cNvPr id="5" name="Sous-titre 4">
            <a:extLst>
              <a:ext uri="{FF2B5EF4-FFF2-40B4-BE49-F238E27FC236}">
                <a16:creationId xmlns:a16="http://schemas.microsoft.com/office/drawing/2014/main" xmlns="" id="{C62D2404-69A0-493A-8049-1EBA9368B0C9}"/>
              </a:ext>
            </a:extLst>
          </p:cNvPr>
          <p:cNvSpPr>
            <a:spLocks noGrp="1"/>
          </p:cNvSpPr>
          <p:nvPr>
            <p:ph type="subTitle" idx="1"/>
          </p:nvPr>
        </p:nvSpPr>
        <p:spPr>
          <a:xfrm>
            <a:off x="1315258" y="4167597"/>
            <a:ext cx="7715250" cy="1655762"/>
          </a:xfrm>
        </p:spPr>
        <p:txBody>
          <a:bodyPr>
            <a:normAutofit/>
          </a:bodyPr>
          <a:lstStyle/>
          <a:p>
            <a:r>
              <a:rPr lang="fr-FR" sz="3600" dirty="0"/>
              <a:t>Le référentiel unique de certification</a:t>
            </a:r>
            <a:br>
              <a:rPr lang="fr-FR" sz="3600" dirty="0"/>
            </a:br>
            <a:r>
              <a:rPr lang="fr-FR" sz="3600" dirty="0"/>
              <a:t>Caractéristiques</a:t>
            </a:r>
            <a:endParaRPr lang="fr-FR" sz="3200" dirty="0"/>
          </a:p>
        </p:txBody>
      </p:sp>
      <p:sp>
        <p:nvSpPr>
          <p:cNvPr id="3" name="Espace réservé du numéro de diapositive 2"/>
          <p:cNvSpPr>
            <a:spLocks noGrp="1"/>
          </p:cNvSpPr>
          <p:nvPr>
            <p:ph type="sldNum" sz="quarter" idx="12"/>
          </p:nvPr>
        </p:nvSpPr>
        <p:spPr/>
        <p:txBody>
          <a:bodyPr/>
          <a:lstStyle/>
          <a:p>
            <a:pPr>
              <a:defRPr/>
            </a:pPr>
            <a:fld id="{7183E63D-3F0E-4459-9B72-85B77E9B9620}" type="slidenum">
              <a:rPr lang="fr-FR" sz="1600" smtClean="0"/>
              <a:pPr>
                <a:defRPr/>
              </a:pPr>
              <a:t>29</a:t>
            </a:fld>
            <a:endParaRPr lang="fr-FR" sz="1600"/>
          </a:p>
        </p:txBody>
      </p:sp>
    </p:spTree>
    <p:extLst>
      <p:ext uri="{BB962C8B-B14F-4D97-AF65-F5344CB8AC3E}">
        <p14:creationId xmlns:p14="http://schemas.microsoft.com/office/powerpoint/2010/main" val="178825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61B3A23-9716-4024-A378-E2AB0B30455B}"/>
              </a:ext>
            </a:extLst>
          </p:cNvPr>
          <p:cNvSpPr>
            <a:spLocks noGrp="1"/>
          </p:cNvSpPr>
          <p:nvPr>
            <p:ph type="title"/>
          </p:nvPr>
        </p:nvSpPr>
        <p:spPr/>
        <p:txBody>
          <a:bodyPr/>
          <a:lstStyle/>
          <a:p>
            <a:r>
              <a:rPr lang="fr-FR" dirty="0"/>
              <a:t>Représentants excusés</a:t>
            </a:r>
          </a:p>
        </p:txBody>
      </p:sp>
      <p:sp>
        <p:nvSpPr>
          <p:cNvPr id="3" name="Espace réservé du contenu 2">
            <a:extLst>
              <a:ext uri="{FF2B5EF4-FFF2-40B4-BE49-F238E27FC236}">
                <a16:creationId xmlns:a16="http://schemas.microsoft.com/office/drawing/2014/main" xmlns="" id="{DD6A314A-CA9D-4D73-B982-410CF477A5E4}"/>
              </a:ext>
            </a:extLst>
          </p:cNvPr>
          <p:cNvSpPr>
            <a:spLocks noGrp="1"/>
          </p:cNvSpPr>
          <p:nvPr>
            <p:ph idx="1"/>
          </p:nvPr>
        </p:nvSpPr>
        <p:spPr/>
        <p:txBody>
          <a:bodyPr/>
          <a:lstStyle/>
          <a:p>
            <a:r>
              <a:rPr lang="fr-FR" dirty="0" err="1"/>
              <a:t>Inecat</a:t>
            </a:r>
            <a:r>
              <a:rPr lang="fr-FR" dirty="0"/>
              <a:t> : Edith VIARME </a:t>
            </a:r>
            <a:r>
              <a:rPr lang="fr-FR" u="sng" dirty="0">
                <a:hlinkClick r:id="rId2"/>
              </a:rPr>
              <a:t>edithviarme1@gmail.com</a:t>
            </a:r>
            <a:endParaRPr lang="fr-FR" u="sng" dirty="0"/>
          </a:p>
          <a:p>
            <a:r>
              <a:rPr lang="fr-FR" dirty="0"/>
              <a:t>CIFP et Affop : Laurent christiane : </a:t>
            </a:r>
            <a:r>
              <a:rPr lang="fr-FR" dirty="0">
                <a:hlinkClick r:id="rId3"/>
              </a:rPr>
              <a:t>laurent_christiane@yahoo.fr</a:t>
            </a:r>
            <a:endParaRPr lang="fr-FR" dirty="0"/>
          </a:p>
          <a:p>
            <a:r>
              <a:rPr lang="fr-FR" dirty="0" smtClean="0"/>
              <a:t>IABFS et </a:t>
            </a:r>
            <a:r>
              <a:rPr lang="fr-FR" dirty="0" err="1" smtClean="0"/>
              <a:t>Affop</a:t>
            </a:r>
            <a:r>
              <a:rPr lang="fr-FR" dirty="0" smtClean="0"/>
              <a:t> </a:t>
            </a:r>
            <a:r>
              <a:rPr lang="fr-FR" dirty="0"/>
              <a:t>: Martine Vigier : </a:t>
            </a:r>
            <a:r>
              <a:rPr lang="fr-FR" dirty="0">
                <a:hlinkClick r:id="rId4"/>
              </a:rPr>
              <a:t>martine.vigier42@</a:t>
            </a:r>
            <a:r>
              <a:rPr lang="fr-FR" dirty="0" smtClean="0">
                <a:hlinkClick r:id="rId4"/>
              </a:rPr>
              <a:t>orange.fr</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3</a:t>
            </a:fld>
            <a:endParaRPr lang="fr-FR" sz="1600"/>
          </a:p>
        </p:txBody>
      </p:sp>
    </p:spTree>
    <p:extLst>
      <p:ext uri="{BB962C8B-B14F-4D97-AF65-F5344CB8AC3E}">
        <p14:creationId xmlns:p14="http://schemas.microsoft.com/office/powerpoint/2010/main" val="2315901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8964" y="260648"/>
            <a:ext cx="7200800" cy="1077218"/>
          </a:xfrm>
          <a:prstGeom prst="rect">
            <a:avLst/>
          </a:prstGeom>
          <a:noFill/>
        </p:spPr>
        <p:txBody>
          <a:bodyPr wrap="square" rtlCol="0">
            <a:spAutoFit/>
          </a:bodyPr>
          <a:lstStyle/>
          <a:p>
            <a:r>
              <a:rPr lang="fr-FR" sz="3200" dirty="0"/>
              <a:t>Le référentiel unique de certification</a:t>
            </a:r>
          </a:p>
          <a:p>
            <a:r>
              <a:rPr lang="fr-FR" sz="3200" dirty="0"/>
              <a:t>Caractéristiques</a:t>
            </a:r>
          </a:p>
        </p:txBody>
      </p:sp>
      <p:sp>
        <p:nvSpPr>
          <p:cNvPr id="3" name="ZoneTexte 2">
            <a:extLst>
              <a:ext uri="{FF2B5EF4-FFF2-40B4-BE49-F238E27FC236}">
                <a16:creationId xmlns:a16="http://schemas.microsoft.com/office/drawing/2014/main" xmlns="" id="{79AF1DDB-9E33-EF43-A52E-9E9D9B212ECB}"/>
              </a:ext>
            </a:extLst>
          </p:cNvPr>
          <p:cNvSpPr txBox="1"/>
          <p:nvPr/>
        </p:nvSpPr>
        <p:spPr>
          <a:xfrm>
            <a:off x="318964" y="2060848"/>
            <a:ext cx="8496945" cy="4708981"/>
          </a:xfrm>
          <a:prstGeom prst="rect">
            <a:avLst/>
          </a:prstGeom>
          <a:noFill/>
        </p:spPr>
        <p:txBody>
          <a:bodyPr wrap="square" rtlCol="0">
            <a:spAutoFit/>
          </a:bodyPr>
          <a:lstStyle/>
          <a:p>
            <a:r>
              <a:rPr lang="fr-FR" sz="2000" dirty="0">
                <a:latin typeface="+mj-lt"/>
              </a:rPr>
              <a:t>7 </a:t>
            </a:r>
            <a:r>
              <a:rPr lang="fr-FR" sz="2000" dirty="0" err="1">
                <a:latin typeface="+mj-lt"/>
              </a:rPr>
              <a:t>critères</a:t>
            </a:r>
            <a:r>
              <a:rPr lang="fr-FR" sz="2000" dirty="0">
                <a:latin typeface="+mj-lt"/>
              </a:rPr>
              <a:t> et 32 indicateurs :</a:t>
            </a:r>
          </a:p>
          <a:p>
            <a:endParaRPr lang="fr-FR" sz="2000" dirty="0">
              <a:latin typeface="+mj-lt"/>
            </a:endParaRPr>
          </a:p>
          <a:p>
            <a:pPr marL="285750" indent="-285750">
              <a:buFont typeface="Arial" panose="020B0604020202020204" pitchFamily="34" charset="0"/>
              <a:buChar char="•"/>
            </a:pPr>
            <a:r>
              <a:rPr lang="fr-FR" sz="2000" dirty="0">
                <a:latin typeface="+mj-lt"/>
              </a:rPr>
              <a:t>22 indicateurs « tronc commun » </a:t>
            </a:r>
          </a:p>
          <a:p>
            <a:pPr marL="285750" indent="-285750">
              <a:buFont typeface="Arial" panose="020B0604020202020204" pitchFamily="34" charset="0"/>
              <a:buChar char="•"/>
            </a:pPr>
            <a:r>
              <a:rPr lang="fr-FR" sz="2000" dirty="0">
                <a:latin typeface="+mj-lt"/>
              </a:rPr>
              <a:t>10 indicateurs </a:t>
            </a:r>
            <a:r>
              <a:rPr lang="fr-FR" sz="2000" dirty="0" err="1">
                <a:latin typeface="+mj-lt"/>
              </a:rPr>
              <a:t>spécifiques</a:t>
            </a:r>
            <a:r>
              <a:rPr lang="fr-FR" sz="2000" dirty="0">
                <a:latin typeface="+mj-lt"/>
              </a:rPr>
              <a:t/>
            </a:r>
            <a:br>
              <a:rPr lang="fr-FR" sz="2000" dirty="0">
                <a:latin typeface="+mj-lt"/>
              </a:rPr>
            </a:br>
            <a:endParaRPr lang="fr-FR" sz="2000" dirty="0">
              <a:latin typeface="+mj-lt"/>
            </a:endParaRPr>
          </a:p>
          <a:p>
            <a:endParaRPr lang="fr-FR" sz="2000" dirty="0">
              <a:latin typeface="+mj-lt"/>
            </a:endParaRPr>
          </a:p>
          <a:p>
            <a:r>
              <a:rPr lang="fr-FR" sz="2000" dirty="0">
                <a:latin typeface="+mj-lt"/>
              </a:rPr>
              <a:t>Nécessité d’indiquer à l’organisme certificateur les types d’actions pour </a:t>
            </a:r>
          </a:p>
          <a:p>
            <a:r>
              <a:rPr lang="fr-FR" sz="2000" dirty="0">
                <a:latin typeface="+mj-lt"/>
              </a:rPr>
              <a:t>lesquelles le prestataire sollicite la certification </a:t>
            </a:r>
          </a:p>
          <a:p>
            <a:endParaRPr lang="fr-FR" sz="2000" dirty="0">
              <a:latin typeface="+mj-lt"/>
            </a:endParaRPr>
          </a:p>
          <a:p>
            <a:r>
              <a:rPr lang="fr-FR" sz="2000" dirty="0">
                <a:latin typeface="+mj-lt"/>
              </a:rPr>
              <a:t>Le certificat ainsi obtenu par le prestataire </a:t>
            </a:r>
            <a:r>
              <a:rPr lang="fr-FR" sz="2000" dirty="0" err="1">
                <a:latin typeface="+mj-lt"/>
              </a:rPr>
              <a:t>précisera</a:t>
            </a:r>
            <a:r>
              <a:rPr lang="fr-FR" sz="2000" dirty="0">
                <a:latin typeface="+mj-lt"/>
              </a:rPr>
              <a:t> les types de prestations couvertes </a:t>
            </a:r>
          </a:p>
          <a:p>
            <a:endParaRPr lang="fr-FR" sz="2000" dirty="0">
              <a:latin typeface="+mj-lt"/>
            </a:endParaRPr>
          </a:p>
          <a:p>
            <a:r>
              <a:rPr lang="fr-FR" sz="2000" dirty="0">
                <a:latin typeface="+mj-lt"/>
              </a:rPr>
              <a:t>Certification multi sites uniquement pour les sites </a:t>
            </a:r>
            <a:r>
              <a:rPr lang="fr-FR" sz="2000" dirty="0" err="1">
                <a:latin typeface="+mj-lt"/>
              </a:rPr>
              <a:t>enregistrés</a:t>
            </a:r>
            <a:r>
              <a:rPr lang="fr-FR" sz="2000" dirty="0">
                <a:latin typeface="+mj-lt"/>
              </a:rPr>
              <a:t> sous un NDA (</a:t>
            </a:r>
            <a:r>
              <a:rPr lang="fr-FR" sz="2000" i="1" dirty="0">
                <a:latin typeface="+mj-lt"/>
              </a:rPr>
              <a:t>numéro de formateur</a:t>
            </a:r>
            <a:r>
              <a:rPr lang="fr-FR" sz="2000" dirty="0">
                <a:latin typeface="+mj-lt"/>
              </a:rPr>
              <a:t>) unique </a:t>
            </a:r>
          </a:p>
          <a:p>
            <a:endParaRPr lang="fr-FR" sz="2000" dirty="0">
              <a:latin typeface="+mj-lt"/>
            </a:endParaRPr>
          </a:p>
        </p:txBody>
      </p:sp>
      <p:pic>
        <p:nvPicPr>
          <p:cNvPr id="7170" name="Picture 2" descr="RÃ©sultat de recherche d'images pour &quot;audit&quot;">
            <a:extLst>
              <a:ext uri="{FF2B5EF4-FFF2-40B4-BE49-F238E27FC236}">
                <a16:creationId xmlns:a16="http://schemas.microsoft.com/office/drawing/2014/main" xmlns="" id="{BBA858C0-AD16-4974-8419-768E764B0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460" y="1052736"/>
            <a:ext cx="2611027" cy="233560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a:defRPr/>
            </a:pPr>
            <a:fld id="{7183E63D-3F0E-4459-9B72-85B77E9B9620}" type="slidenum">
              <a:rPr lang="fr-FR" sz="1600" smtClean="0"/>
              <a:pPr>
                <a:defRPr/>
              </a:pPr>
              <a:t>30</a:t>
            </a:fld>
            <a:endParaRPr lang="fr-FR" sz="1600"/>
          </a:p>
        </p:txBody>
      </p:sp>
    </p:spTree>
    <p:extLst>
      <p:ext uri="{BB962C8B-B14F-4D97-AF65-F5344CB8AC3E}">
        <p14:creationId xmlns:p14="http://schemas.microsoft.com/office/powerpoint/2010/main" val="89555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00200" y="824821"/>
            <a:ext cx="7200800" cy="1077218"/>
          </a:xfrm>
          <a:prstGeom prst="rect">
            <a:avLst/>
          </a:prstGeom>
          <a:noFill/>
        </p:spPr>
        <p:txBody>
          <a:bodyPr wrap="square" rtlCol="0">
            <a:spAutoFit/>
          </a:bodyPr>
          <a:lstStyle/>
          <a:p>
            <a:r>
              <a:rPr lang="fr-FR" sz="3200"/>
              <a:t>Les changements</a:t>
            </a:r>
          </a:p>
          <a:p>
            <a:endParaRPr lang="fr-FR" sz="3200"/>
          </a:p>
        </p:txBody>
      </p:sp>
      <p:sp>
        <p:nvSpPr>
          <p:cNvPr id="4" name="ZoneTexte 3">
            <a:extLst>
              <a:ext uri="{FF2B5EF4-FFF2-40B4-BE49-F238E27FC236}">
                <a16:creationId xmlns:a16="http://schemas.microsoft.com/office/drawing/2014/main" xmlns="" id="{C5B9EB14-DCB6-7144-8983-5CEE4B1ACE5C}"/>
              </a:ext>
            </a:extLst>
          </p:cNvPr>
          <p:cNvSpPr txBox="1"/>
          <p:nvPr/>
        </p:nvSpPr>
        <p:spPr>
          <a:xfrm>
            <a:off x="1831132" y="1628800"/>
            <a:ext cx="184731" cy="230832"/>
          </a:xfrm>
          <a:prstGeom prst="rect">
            <a:avLst/>
          </a:prstGeom>
          <a:noFill/>
        </p:spPr>
        <p:txBody>
          <a:bodyPr wrap="none" rtlCol="0">
            <a:spAutoFit/>
          </a:bodyPr>
          <a:lstStyle/>
          <a:p>
            <a:endParaRPr lang="fr-FR"/>
          </a:p>
        </p:txBody>
      </p:sp>
      <p:graphicFrame>
        <p:nvGraphicFramePr>
          <p:cNvPr id="5" name="Tableau 4">
            <a:extLst>
              <a:ext uri="{FF2B5EF4-FFF2-40B4-BE49-F238E27FC236}">
                <a16:creationId xmlns:a16="http://schemas.microsoft.com/office/drawing/2014/main" xmlns="" id="{F7DB2686-BF60-1249-B473-BA23E01E2BDA}"/>
              </a:ext>
            </a:extLst>
          </p:cNvPr>
          <p:cNvGraphicFramePr>
            <a:graphicFrameLocks noGrp="1"/>
          </p:cNvGraphicFramePr>
          <p:nvPr>
            <p:extLst>
              <p:ext uri="{D42A27DB-BD31-4B8C-83A1-F6EECF244321}">
                <p14:modId xmlns:p14="http://schemas.microsoft.com/office/powerpoint/2010/main" val="3061109585"/>
              </p:ext>
            </p:extLst>
          </p:nvPr>
        </p:nvGraphicFramePr>
        <p:xfrm>
          <a:off x="514350" y="2232660"/>
          <a:ext cx="8572500" cy="3657599"/>
        </p:xfrm>
        <a:graphic>
          <a:graphicData uri="http://schemas.openxmlformats.org/drawingml/2006/table">
            <a:tbl>
              <a:tblPr>
                <a:tableStyleId>{0505E3EF-67EA-436B-97B2-0124C06EBD24}</a:tableStyleId>
              </a:tblPr>
              <a:tblGrid>
                <a:gridCol w="4286250">
                  <a:extLst>
                    <a:ext uri="{9D8B030D-6E8A-4147-A177-3AD203B41FA5}">
                      <a16:colId xmlns:a16="http://schemas.microsoft.com/office/drawing/2014/main" xmlns="" val="2267939087"/>
                    </a:ext>
                  </a:extLst>
                </a:gridCol>
                <a:gridCol w="4286250">
                  <a:extLst>
                    <a:ext uri="{9D8B030D-6E8A-4147-A177-3AD203B41FA5}">
                      <a16:colId xmlns:a16="http://schemas.microsoft.com/office/drawing/2014/main" xmlns="" val="2427026268"/>
                    </a:ext>
                  </a:extLst>
                </a:gridCol>
              </a:tblGrid>
              <a:tr h="0">
                <a:tc>
                  <a:txBody>
                    <a:bodyPr/>
                    <a:lstStyle/>
                    <a:p>
                      <a:pPr algn="ctr"/>
                      <a:r>
                        <a:rPr lang="fr-FR" sz="2400" b="1" dirty="0">
                          <a:effectLst/>
                        </a:rPr>
                        <a:t>2018 </a:t>
                      </a:r>
                      <a:endParaRPr lang="fr-FR" sz="1800" b="1" dirty="0">
                        <a:effectLst/>
                      </a:endParaRPr>
                    </a:p>
                  </a:txBody>
                  <a:tcPr anchor="ctr"/>
                </a:tc>
                <a:tc>
                  <a:txBody>
                    <a:bodyPr/>
                    <a:lstStyle/>
                    <a:p>
                      <a:pPr algn="ctr"/>
                      <a:r>
                        <a:rPr lang="fr-FR" sz="2400" b="1" dirty="0">
                          <a:effectLst/>
                        </a:rPr>
                        <a:t>2021 </a:t>
                      </a:r>
                      <a:endParaRPr lang="fr-FR" sz="1800" b="1" dirty="0">
                        <a:effectLst/>
                      </a:endParaRPr>
                    </a:p>
                  </a:txBody>
                  <a:tcPr anchor="ctr">
                    <a:solidFill>
                      <a:srgbClr val="FFFF00"/>
                    </a:solidFill>
                  </a:tcPr>
                </a:tc>
                <a:extLst>
                  <a:ext uri="{0D108BD9-81ED-4DB2-BD59-A6C34878D82A}">
                    <a16:rowId xmlns:a16="http://schemas.microsoft.com/office/drawing/2014/main" xmlns="" val="998565747"/>
                  </a:ext>
                </a:extLst>
              </a:tr>
              <a:tr h="0">
                <a:tc>
                  <a:txBody>
                    <a:bodyPr/>
                    <a:lstStyle/>
                    <a:p>
                      <a:pPr algn="ctr"/>
                      <a:r>
                        <a:rPr lang="fr-FR" sz="1800" dirty="0">
                          <a:effectLst/>
                        </a:rPr>
                        <a:t>Avant la loi Avenir professionnel </a:t>
                      </a:r>
                    </a:p>
                  </a:txBody>
                  <a:tcPr anchor="ctr"/>
                </a:tc>
                <a:tc>
                  <a:txBody>
                    <a:bodyPr/>
                    <a:lstStyle/>
                    <a:p>
                      <a:pPr algn="ctr"/>
                      <a:r>
                        <a:rPr lang="fr-FR" sz="1800" dirty="0" err="1">
                          <a:effectLst/>
                        </a:rPr>
                        <a:t>Après</a:t>
                      </a:r>
                      <a:r>
                        <a:rPr lang="fr-FR" sz="1800" dirty="0">
                          <a:effectLst/>
                        </a:rPr>
                        <a:t> la loi Avenir professionnel </a:t>
                      </a:r>
                    </a:p>
                  </a:txBody>
                  <a:tcPr anchor="ctr">
                    <a:solidFill>
                      <a:srgbClr val="FFFF00"/>
                    </a:solidFill>
                  </a:tcPr>
                </a:tc>
                <a:extLst>
                  <a:ext uri="{0D108BD9-81ED-4DB2-BD59-A6C34878D82A}">
                    <a16:rowId xmlns:a16="http://schemas.microsoft.com/office/drawing/2014/main" xmlns="" val="2910530777"/>
                  </a:ext>
                </a:extLst>
              </a:tr>
              <a:tr h="0">
                <a:tc>
                  <a:txBody>
                    <a:bodyPr/>
                    <a:lstStyle/>
                    <a:p>
                      <a:pPr algn="ctr"/>
                      <a:r>
                        <a:rPr lang="fr-FR" sz="1800" dirty="0">
                          <a:effectLst/>
                        </a:rPr>
                        <a:t>« </a:t>
                      </a:r>
                      <a:r>
                        <a:rPr lang="fr-FR" sz="1800" dirty="0" err="1">
                          <a:effectLst/>
                        </a:rPr>
                        <a:t>référentiels</a:t>
                      </a:r>
                      <a:r>
                        <a:rPr lang="fr-FR" sz="1800" dirty="0">
                          <a:effectLst/>
                        </a:rPr>
                        <a:t> » multiples : propres à chaque financeurs + certifications et labels de la liste CNEFOP </a:t>
                      </a:r>
                    </a:p>
                  </a:txBody>
                  <a:tcPr anchor="ctr"/>
                </a:tc>
                <a:tc>
                  <a:txBody>
                    <a:bodyPr/>
                    <a:lstStyle/>
                    <a:p>
                      <a:pPr algn="ctr"/>
                      <a:r>
                        <a:rPr lang="fr-FR" sz="1800" dirty="0" err="1">
                          <a:effectLst/>
                        </a:rPr>
                        <a:t>Référentiel</a:t>
                      </a:r>
                      <a:r>
                        <a:rPr lang="fr-FR" sz="1800" dirty="0">
                          <a:effectLst/>
                        </a:rPr>
                        <a:t> unique + certification unique (marque) </a:t>
                      </a:r>
                    </a:p>
                  </a:txBody>
                  <a:tcPr anchor="ctr">
                    <a:solidFill>
                      <a:srgbClr val="FFFF00"/>
                    </a:solidFill>
                  </a:tcPr>
                </a:tc>
                <a:extLst>
                  <a:ext uri="{0D108BD9-81ED-4DB2-BD59-A6C34878D82A}">
                    <a16:rowId xmlns:a16="http://schemas.microsoft.com/office/drawing/2014/main" xmlns="" val="3477608297"/>
                  </a:ext>
                </a:extLst>
              </a:tr>
              <a:tr h="0">
                <a:tc>
                  <a:txBody>
                    <a:bodyPr/>
                    <a:lstStyle/>
                    <a:p>
                      <a:pPr algn="ctr"/>
                      <a:r>
                        <a:rPr lang="fr-FR" sz="1800">
                          <a:effectLst/>
                        </a:rPr>
                        <a:t>Procédure mixte de conformité : alternative </a:t>
                      </a:r>
                    </a:p>
                  </a:txBody>
                  <a:tcPr anchor="ctr"/>
                </a:tc>
                <a:tc>
                  <a:txBody>
                    <a:bodyPr/>
                    <a:lstStyle/>
                    <a:p>
                      <a:pPr algn="ctr"/>
                      <a:r>
                        <a:rPr lang="fr-FR" sz="1800" dirty="0">
                          <a:effectLst/>
                        </a:rPr>
                        <a:t>Certification obligatoire </a:t>
                      </a:r>
                    </a:p>
                  </a:txBody>
                  <a:tcPr anchor="ctr">
                    <a:solidFill>
                      <a:srgbClr val="FFFF00"/>
                    </a:solidFill>
                  </a:tcPr>
                </a:tc>
                <a:extLst>
                  <a:ext uri="{0D108BD9-81ED-4DB2-BD59-A6C34878D82A}">
                    <a16:rowId xmlns:a16="http://schemas.microsoft.com/office/drawing/2014/main" xmlns="" val="2802745366"/>
                  </a:ext>
                </a:extLst>
              </a:tr>
              <a:tr h="0">
                <a:tc>
                  <a:txBody>
                    <a:bodyPr/>
                    <a:lstStyle/>
                    <a:p>
                      <a:pPr algn="ctr"/>
                      <a:r>
                        <a:rPr lang="fr-FR" sz="1800" err="1">
                          <a:effectLst/>
                        </a:rPr>
                        <a:t>Contrôle</a:t>
                      </a:r>
                      <a:r>
                        <a:rPr lang="fr-FR" sz="1800">
                          <a:effectLst/>
                        </a:rPr>
                        <a:t> des indicateurs par les financeurs </a:t>
                      </a:r>
                    </a:p>
                  </a:txBody>
                  <a:tcPr anchor="ctr"/>
                </a:tc>
                <a:tc>
                  <a:txBody>
                    <a:bodyPr/>
                    <a:lstStyle/>
                    <a:p>
                      <a:pPr algn="ctr"/>
                      <a:r>
                        <a:rPr lang="fr-FR" sz="1800" dirty="0" err="1">
                          <a:effectLst/>
                        </a:rPr>
                        <a:t>Contrôle</a:t>
                      </a:r>
                      <a:r>
                        <a:rPr lang="fr-FR" sz="1800" dirty="0">
                          <a:effectLst/>
                        </a:rPr>
                        <a:t> des indicateurs par des certificateurs </a:t>
                      </a:r>
                      <a:r>
                        <a:rPr lang="fr-FR" sz="1800" dirty="0" err="1">
                          <a:effectLst/>
                        </a:rPr>
                        <a:t>accrédités</a:t>
                      </a:r>
                      <a:r>
                        <a:rPr lang="fr-FR" sz="1800" dirty="0">
                          <a:effectLst/>
                        </a:rPr>
                        <a:t> </a:t>
                      </a:r>
                    </a:p>
                  </a:txBody>
                  <a:tcPr anchor="ctr">
                    <a:solidFill>
                      <a:srgbClr val="FFFF00"/>
                    </a:solidFill>
                  </a:tcPr>
                </a:tc>
                <a:extLst>
                  <a:ext uri="{0D108BD9-81ED-4DB2-BD59-A6C34878D82A}">
                    <a16:rowId xmlns:a16="http://schemas.microsoft.com/office/drawing/2014/main" xmlns="" val="4054422135"/>
                  </a:ext>
                </a:extLst>
              </a:tr>
              <a:tr h="0">
                <a:tc>
                  <a:txBody>
                    <a:bodyPr/>
                    <a:lstStyle/>
                    <a:p>
                      <a:pPr algn="ctr"/>
                      <a:r>
                        <a:rPr lang="fr-FR" sz="1800">
                          <a:effectLst/>
                        </a:rPr>
                        <a:t>Organismes visés : tous les prestataires d’action de formation professionnelle bénéficiant des fonds publics ou mutualisés </a:t>
                      </a:r>
                    </a:p>
                  </a:txBody>
                  <a:tcPr anchor="ctr"/>
                </a:tc>
                <a:tc>
                  <a:txBody>
                    <a:bodyPr/>
                    <a:lstStyle/>
                    <a:p>
                      <a:pPr algn="ctr"/>
                      <a:r>
                        <a:rPr lang="fr-FR" sz="1800" dirty="0">
                          <a:effectLst/>
                        </a:rPr>
                        <a:t>Tous les prestataires d’actions de </a:t>
                      </a:r>
                      <a:r>
                        <a:rPr lang="fr-FR" sz="1800" dirty="0" err="1">
                          <a:effectLst/>
                        </a:rPr>
                        <a:t>développement</a:t>
                      </a:r>
                      <a:r>
                        <a:rPr lang="fr-FR" sz="1800" dirty="0">
                          <a:effectLst/>
                        </a:rPr>
                        <a:t> des </a:t>
                      </a:r>
                      <a:r>
                        <a:rPr lang="fr-FR" sz="1800" dirty="0" err="1">
                          <a:effectLst/>
                        </a:rPr>
                        <a:t>compétences</a:t>
                      </a:r>
                      <a:r>
                        <a:rPr lang="fr-FR" sz="1800" dirty="0">
                          <a:effectLst/>
                        </a:rPr>
                        <a:t> </a:t>
                      </a:r>
                      <a:r>
                        <a:rPr lang="fr-FR" sz="1800" dirty="0" err="1">
                          <a:effectLst/>
                        </a:rPr>
                        <a:t>bénéficiant</a:t>
                      </a:r>
                      <a:r>
                        <a:rPr lang="fr-FR" sz="1800" dirty="0">
                          <a:effectLst/>
                        </a:rPr>
                        <a:t> des fonds publics et </a:t>
                      </a:r>
                      <a:r>
                        <a:rPr lang="fr-FR" sz="1800" dirty="0" err="1">
                          <a:effectLst/>
                        </a:rPr>
                        <a:t>mutualisés</a:t>
                      </a:r>
                      <a:r>
                        <a:rPr lang="fr-FR" sz="1800" dirty="0">
                          <a:effectLst/>
                        </a:rPr>
                        <a:t> </a:t>
                      </a:r>
                    </a:p>
                  </a:txBody>
                  <a:tcPr anchor="ctr">
                    <a:solidFill>
                      <a:srgbClr val="FFFF00"/>
                    </a:solidFill>
                  </a:tcPr>
                </a:tc>
                <a:extLst>
                  <a:ext uri="{0D108BD9-81ED-4DB2-BD59-A6C34878D82A}">
                    <a16:rowId xmlns:a16="http://schemas.microsoft.com/office/drawing/2014/main" xmlns="" val="4174522830"/>
                  </a:ext>
                </a:extLst>
              </a:tr>
            </a:tbl>
          </a:graphicData>
        </a:graphic>
      </p:graphicFrame>
      <p:sp>
        <p:nvSpPr>
          <p:cNvPr id="3" name="Espace réservé du numéro de diapositive 2"/>
          <p:cNvSpPr>
            <a:spLocks noGrp="1"/>
          </p:cNvSpPr>
          <p:nvPr>
            <p:ph type="sldNum" sz="quarter" idx="12"/>
          </p:nvPr>
        </p:nvSpPr>
        <p:spPr/>
        <p:txBody>
          <a:bodyPr/>
          <a:lstStyle/>
          <a:p>
            <a:pPr>
              <a:defRPr/>
            </a:pPr>
            <a:fld id="{7183E63D-3F0E-4459-9B72-85B77E9B9620}" type="slidenum">
              <a:rPr lang="fr-FR" sz="1600" smtClean="0"/>
              <a:pPr>
                <a:defRPr/>
              </a:pPr>
              <a:t>31</a:t>
            </a:fld>
            <a:endParaRPr lang="fr-FR" sz="1600"/>
          </a:p>
        </p:txBody>
      </p:sp>
    </p:spTree>
    <p:extLst>
      <p:ext uri="{BB962C8B-B14F-4D97-AF65-F5344CB8AC3E}">
        <p14:creationId xmlns:p14="http://schemas.microsoft.com/office/powerpoint/2010/main" val="2416290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4125" y="476672"/>
            <a:ext cx="6738788" cy="584775"/>
          </a:xfrm>
          <a:prstGeom prst="rect">
            <a:avLst/>
          </a:prstGeom>
          <a:noFill/>
        </p:spPr>
        <p:txBody>
          <a:bodyPr wrap="square" rtlCol="0">
            <a:spAutoFit/>
          </a:bodyPr>
          <a:lstStyle/>
          <a:p>
            <a:r>
              <a:rPr lang="fr-FR" sz="3200"/>
              <a:t>La certification</a:t>
            </a:r>
          </a:p>
        </p:txBody>
      </p:sp>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sp>
        <p:nvSpPr>
          <p:cNvPr id="4" name="ZoneTexte 3"/>
          <p:cNvSpPr txBox="1"/>
          <p:nvPr/>
        </p:nvSpPr>
        <p:spPr>
          <a:xfrm>
            <a:off x="606996" y="1340768"/>
            <a:ext cx="8273836" cy="7663636"/>
          </a:xfrm>
          <a:prstGeom prst="rect">
            <a:avLst/>
          </a:prstGeom>
          <a:noFill/>
        </p:spPr>
        <p:txBody>
          <a:bodyPr wrap="square" rtlCol="0">
            <a:spAutoFit/>
          </a:bodyPr>
          <a:lstStyle/>
          <a:p>
            <a:pPr marL="285744" indent="-285744">
              <a:buFont typeface="Arial" charset="0"/>
              <a:buChar char="•"/>
            </a:pPr>
            <a:r>
              <a:rPr lang="fr-FR" sz="2400" b="0" dirty="0">
                <a:latin typeface="+mj-lt"/>
              </a:rPr>
              <a:t>La loi n’oblige pas les prestataires à se faire certifier</a:t>
            </a:r>
          </a:p>
          <a:p>
            <a:r>
              <a:rPr lang="fr-FR" sz="2000" i="1" dirty="0">
                <a:latin typeface="+mj-lt"/>
              </a:rPr>
              <a:t>« Art. L. 6316-1. – Les prestataires </a:t>
            </a:r>
            <a:r>
              <a:rPr lang="fr-FR" sz="2000" i="1" dirty="0" err="1">
                <a:latin typeface="+mj-lt"/>
              </a:rPr>
              <a:t>mentionnés</a:t>
            </a:r>
            <a:r>
              <a:rPr lang="fr-FR" sz="2000" i="1" dirty="0">
                <a:latin typeface="+mj-lt"/>
              </a:rPr>
              <a:t> à l’article L. 6351-1 </a:t>
            </a:r>
            <a:r>
              <a:rPr lang="fr-FR" sz="2000" i="1" dirty="0" err="1">
                <a:latin typeface="+mj-lt"/>
              </a:rPr>
              <a:t>financés</a:t>
            </a:r>
            <a:r>
              <a:rPr lang="fr-FR" sz="2000" i="1" dirty="0">
                <a:latin typeface="+mj-lt"/>
              </a:rPr>
              <a:t> par un </a:t>
            </a:r>
            <a:r>
              <a:rPr lang="fr-FR" sz="2000" i="1" dirty="0" err="1">
                <a:latin typeface="+mj-lt"/>
              </a:rPr>
              <a:t>opérateur</a:t>
            </a:r>
            <a:r>
              <a:rPr lang="fr-FR" sz="2000" i="1" dirty="0">
                <a:latin typeface="+mj-lt"/>
              </a:rPr>
              <a:t> de </a:t>
            </a:r>
            <a:r>
              <a:rPr lang="fr-FR" sz="2000" i="1" dirty="0" err="1">
                <a:latin typeface="+mj-lt"/>
              </a:rPr>
              <a:t>compétences</a:t>
            </a:r>
            <a:r>
              <a:rPr lang="fr-FR" sz="2000" i="1" dirty="0">
                <a:latin typeface="+mj-lt"/>
              </a:rPr>
              <a:t>, par la commission </a:t>
            </a:r>
            <a:r>
              <a:rPr lang="fr-FR" sz="2000" i="1" dirty="0" err="1">
                <a:latin typeface="+mj-lt"/>
              </a:rPr>
              <a:t>mentionnée</a:t>
            </a:r>
            <a:r>
              <a:rPr lang="fr-FR" sz="2000" i="1" dirty="0">
                <a:latin typeface="+mj-lt"/>
              </a:rPr>
              <a:t> à l’article L. 6323-17-6, par l’Etat, par les </a:t>
            </a:r>
            <a:r>
              <a:rPr lang="fr-FR" sz="2000" i="1" dirty="0" err="1">
                <a:latin typeface="+mj-lt"/>
              </a:rPr>
              <a:t>régions</a:t>
            </a:r>
            <a:r>
              <a:rPr lang="fr-FR" sz="2000" i="1" dirty="0">
                <a:latin typeface="+mj-lt"/>
              </a:rPr>
              <a:t>, par la Caisse des </a:t>
            </a:r>
            <a:r>
              <a:rPr lang="fr-FR" sz="2000" i="1" dirty="0" err="1">
                <a:latin typeface="+mj-lt"/>
              </a:rPr>
              <a:t>dépôts</a:t>
            </a:r>
            <a:r>
              <a:rPr lang="fr-FR" sz="2000" i="1" dirty="0">
                <a:latin typeface="+mj-lt"/>
              </a:rPr>
              <a:t> et consignations, par </a:t>
            </a:r>
            <a:r>
              <a:rPr lang="fr-FR" sz="2000" i="1" dirty="0" err="1">
                <a:latin typeface="+mj-lt"/>
              </a:rPr>
              <a:t>Pôle</a:t>
            </a:r>
            <a:r>
              <a:rPr lang="fr-FR" sz="2000" i="1" dirty="0">
                <a:latin typeface="+mj-lt"/>
              </a:rPr>
              <a:t> emploi ou par l’institution </a:t>
            </a:r>
            <a:r>
              <a:rPr lang="fr-FR" sz="2000" i="1" dirty="0" err="1">
                <a:latin typeface="+mj-lt"/>
              </a:rPr>
              <a:t>mentionnée</a:t>
            </a:r>
            <a:r>
              <a:rPr lang="fr-FR" sz="2000" i="1" dirty="0">
                <a:latin typeface="+mj-lt"/>
              </a:rPr>
              <a:t> à l’article L. 5214-1 sont </a:t>
            </a:r>
            <a:r>
              <a:rPr lang="fr-FR" sz="2000" i="1" dirty="0" err="1">
                <a:latin typeface="+mj-lt"/>
              </a:rPr>
              <a:t>certifiés</a:t>
            </a:r>
            <a:r>
              <a:rPr lang="fr-FR" sz="2000" i="1" dirty="0">
                <a:latin typeface="+mj-lt"/>
              </a:rPr>
              <a:t> sur la base de </a:t>
            </a:r>
            <a:r>
              <a:rPr lang="fr-FR" sz="2000" i="1" dirty="0" err="1">
                <a:latin typeface="+mj-lt"/>
              </a:rPr>
              <a:t>critères</a:t>
            </a:r>
            <a:r>
              <a:rPr lang="fr-FR" sz="2000" i="1" dirty="0">
                <a:latin typeface="+mj-lt"/>
              </a:rPr>
              <a:t> </a:t>
            </a:r>
            <a:r>
              <a:rPr lang="fr-FR" sz="2000" i="1" dirty="0" err="1">
                <a:latin typeface="+mj-lt"/>
              </a:rPr>
              <a:t>définis</a:t>
            </a:r>
            <a:r>
              <a:rPr lang="fr-FR" sz="2000" i="1" dirty="0">
                <a:latin typeface="+mj-lt"/>
              </a:rPr>
              <a:t> par </a:t>
            </a:r>
            <a:r>
              <a:rPr lang="fr-FR" sz="2000" i="1" dirty="0" err="1">
                <a:latin typeface="+mj-lt"/>
              </a:rPr>
              <a:t>décret</a:t>
            </a:r>
            <a:r>
              <a:rPr lang="fr-FR" sz="2000" i="1" dirty="0">
                <a:latin typeface="+mj-lt"/>
              </a:rPr>
              <a:t> en Conseil d’Etat</a:t>
            </a:r>
            <a:r>
              <a:rPr lang="fr-FR" sz="2000" dirty="0">
                <a:latin typeface="+mj-lt"/>
              </a:rPr>
              <a:t>. </a:t>
            </a:r>
            <a:r>
              <a:rPr lang="fr-FR" sz="2000" dirty="0" smtClean="0">
                <a:latin typeface="+mj-lt"/>
              </a:rPr>
              <a:t>»</a:t>
            </a:r>
          </a:p>
          <a:p>
            <a:endParaRPr lang="fr-FR" sz="2000" b="0" dirty="0">
              <a:latin typeface="+mj-lt"/>
            </a:endParaRPr>
          </a:p>
          <a:p>
            <a:pPr marL="285744" indent="-285744">
              <a:buFont typeface="Arial" charset="0"/>
              <a:buChar char="•"/>
            </a:pPr>
            <a:r>
              <a:rPr lang="fr-FR" sz="2400" b="0" dirty="0">
                <a:latin typeface="+mj-lt"/>
              </a:rPr>
              <a:t>La certification constitue une préemption simple vis-à-vis de l’application des critères.</a:t>
            </a:r>
          </a:p>
          <a:p>
            <a:r>
              <a:rPr lang="fr-FR" sz="2000" i="1" dirty="0" smtClean="0">
                <a:latin typeface="+mj-lt"/>
              </a:rPr>
              <a:t>« Les </a:t>
            </a:r>
            <a:r>
              <a:rPr lang="fr-FR" sz="2000" i="1" dirty="0">
                <a:latin typeface="+mj-lt"/>
              </a:rPr>
              <a:t>organismes financeurs </a:t>
            </a:r>
            <a:r>
              <a:rPr lang="fr-FR" sz="2000" i="1" dirty="0" err="1">
                <a:latin typeface="+mj-lt"/>
              </a:rPr>
              <a:t>mentionnés</a:t>
            </a:r>
            <a:r>
              <a:rPr lang="fr-FR" sz="2000" i="1" dirty="0">
                <a:latin typeface="+mj-lt"/>
              </a:rPr>
              <a:t> au </a:t>
            </a:r>
            <a:r>
              <a:rPr lang="fr-FR" sz="2000" i="1" dirty="0" err="1">
                <a:latin typeface="+mj-lt"/>
              </a:rPr>
              <a:t>même</a:t>
            </a:r>
            <a:r>
              <a:rPr lang="fr-FR" sz="2000" i="1" dirty="0">
                <a:latin typeface="+mj-lt"/>
              </a:rPr>
              <a:t> article L. 6316-1 </a:t>
            </a:r>
            <a:r>
              <a:rPr lang="fr-FR" sz="2000" i="1" dirty="0" err="1">
                <a:latin typeface="+mj-lt"/>
              </a:rPr>
              <a:t>procèdent</a:t>
            </a:r>
            <a:r>
              <a:rPr lang="fr-FR" sz="2000" i="1" dirty="0">
                <a:latin typeface="+mj-lt"/>
              </a:rPr>
              <a:t> à des </a:t>
            </a:r>
            <a:r>
              <a:rPr lang="fr-FR" sz="2000" i="1" dirty="0" err="1">
                <a:latin typeface="+mj-lt"/>
              </a:rPr>
              <a:t>contrôles</a:t>
            </a:r>
            <a:r>
              <a:rPr lang="fr-FR" sz="2000" i="1" dirty="0">
                <a:latin typeface="+mj-lt"/>
              </a:rPr>
              <a:t> afin de s’assurer de la </a:t>
            </a:r>
            <a:r>
              <a:rPr lang="fr-FR" sz="2000" i="1" dirty="0" err="1">
                <a:latin typeface="+mj-lt"/>
              </a:rPr>
              <a:t>qualite</a:t>
            </a:r>
            <a:r>
              <a:rPr lang="fr-FR" sz="2000" i="1" dirty="0">
                <a:latin typeface="+mj-lt"/>
              </a:rPr>
              <a:t>́ des formations </a:t>
            </a:r>
            <a:r>
              <a:rPr lang="fr-FR" sz="2000" i="1" dirty="0" err="1">
                <a:latin typeface="+mj-lt"/>
              </a:rPr>
              <a:t>effectuées</a:t>
            </a:r>
            <a:r>
              <a:rPr lang="fr-FR" sz="2000" i="1" dirty="0">
                <a:latin typeface="+mj-lt"/>
              </a:rPr>
              <a:t>. </a:t>
            </a:r>
            <a:r>
              <a:rPr lang="fr-FR" sz="2000" dirty="0" smtClean="0">
                <a:latin typeface="+mj-lt"/>
              </a:rPr>
              <a:t>»</a:t>
            </a:r>
          </a:p>
          <a:p>
            <a:endParaRPr lang="fr-FR" sz="2400" dirty="0">
              <a:latin typeface="+mj-lt"/>
            </a:endParaRPr>
          </a:p>
          <a:p>
            <a:pPr marL="285750" indent="-285750">
              <a:buFont typeface="Arial" panose="020B0604020202020204" pitchFamily="34" charset="0"/>
              <a:buChar char="•"/>
            </a:pPr>
            <a:r>
              <a:rPr lang="fr-FR" sz="2400" b="0" dirty="0">
                <a:latin typeface="+mj-lt"/>
              </a:rPr>
              <a:t>Nécessité d’être certifié pour être référence dans la future application CPF </a:t>
            </a:r>
            <a:r>
              <a:rPr lang="fr-FR" sz="2400" b="0" i="1" dirty="0">
                <a:latin typeface="+mj-lt"/>
              </a:rPr>
              <a:t>(</a:t>
            </a:r>
            <a:r>
              <a:rPr lang="fr-FR" sz="2000" b="0" i="1" dirty="0">
                <a:latin typeface="+mj-lt"/>
              </a:rPr>
              <a:t>compte personnel de formation)</a:t>
            </a:r>
          </a:p>
          <a:p>
            <a:r>
              <a:rPr lang="fr-FR" sz="2000" dirty="0">
                <a:latin typeface="+mj-lt"/>
              </a:rPr>
              <a:t/>
            </a:r>
            <a:br>
              <a:rPr lang="fr-FR" sz="2000" dirty="0">
                <a:latin typeface="+mj-lt"/>
              </a:rPr>
            </a:br>
            <a:endParaRPr lang="fr-FR" sz="4800" dirty="0">
              <a:latin typeface="+mj-lt"/>
            </a:endParaRPr>
          </a:p>
          <a:p>
            <a:pPr marL="285744" indent="-285744">
              <a:buFont typeface="Arial" charset="0"/>
              <a:buChar char="•"/>
            </a:pPr>
            <a:endParaRPr lang="fr-FR" sz="2400" b="0" dirty="0">
              <a:latin typeface="+mj-lt"/>
            </a:endParaRPr>
          </a:p>
          <a:p>
            <a:pPr marL="285744" indent="-285744">
              <a:buFont typeface="Arial" charset="0"/>
              <a:buChar char="•"/>
            </a:pPr>
            <a:endParaRPr lang="fr-FR" sz="2400" b="0" dirty="0">
              <a:latin typeface="+mj-lt"/>
            </a:endParaRPr>
          </a:p>
          <a:p>
            <a:endParaRPr lang="fr-FR" sz="2400" dirty="0">
              <a:latin typeface="+mj-lt"/>
            </a:endParaRPr>
          </a:p>
          <a:p>
            <a:endParaRPr lang="fr-FR" sz="2400" dirty="0">
              <a:latin typeface="+mj-lt"/>
            </a:endParaRPr>
          </a:p>
          <a:p>
            <a:endParaRPr lang="fr-FR" sz="2400" dirty="0">
              <a:latin typeface="+mj-lt"/>
            </a:endParaRPr>
          </a:p>
        </p:txBody>
      </p:sp>
      <p:sp>
        <p:nvSpPr>
          <p:cNvPr id="3" name="Espace réservé du numéro de diapositive 2"/>
          <p:cNvSpPr>
            <a:spLocks noGrp="1"/>
          </p:cNvSpPr>
          <p:nvPr>
            <p:ph type="sldNum" sz="quarter" idx="12"/>
          </p:nvPr>
        </p:nvSpPr>
        <p:spPr/>
        <p:txBody>
          <a:bodyPr/>
          <a:lstStyle/>
          <a:p>
            <a:pPr>
              <a:defRPr/>
            </a:pPr>
            <a:fld id="{7183E63D-3F0E-4459-9B72-85B77E9B9620}" type="slidenum">
              <a:rPr lang="fr-FR" sz="1600" smtClean="0"/>
              <a:pPr>
                <a:defRPr/>
              </a:pPr>
              <a:t>32</a:t>
            </a:fld>
            <a:endParaRPr lang="fr-FR" sz="1600" dirty="0"/>
          </a:p>
        </p:txBody>
      </p:sp>
    </p:spTree>
    <p:extLst>
      <p:ext uri="{BB962C8B-B14F-4D97-AF65-F5344CB8AC3E}">
        <p14:creationId xmlns:p14="http://schemas.microsoft.com/office/powerpoint/2010/main" val="3844813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6701DCC6-9CA9-47B7-9B80-EDF629516C75}"/>
              </a:ext>
            </a:extLst>
          </p:cNvPr>
          <p:cNvSpPr>
            <a:spLocks noGrp="1"/>
          </p:cNvSpPr>
          <p:nvPr>
            <p:ph type="title"/>
          </p:nvPr>
        </p:nvSpPr>
        <p:spPr/>
        <p:txBody>
          <a:bodyPr/>
          <a:lstStyle/>
          <a:p>
            <a:r>
              <a:rPr lang="fr-FR" dirty="0"/>
              <a:t>Qui est concerné ?</a:t>
            </a:r>
            <a:br>
              <a:rPr lang="fr-FR" dirty="0"/>
            </a:br>
            <a:endParaRPr lang="fr-FR" dirty="0"/>
          </a:p>
        </p:txBody>
      </p:sp>
      <p:sp>
        <p:nvSpPr>
          <p:cNvPr id="6" name="Espace réservé du contenu 5">
            <a:extLst>
              <a:ext uri="{FF2B5EF4-FFF2-40B4-BE49-F238E27FC236}">
                <a16:creationId xmlns:a16="http://schemas.microsoft.com/office/drawing/2014/main" xmlns="" id="{F5B9D02A-1798-4662-9CE3-5D66EC7299A2}"/>
              </a:ext>
            </a:extLst>
          </p:cNvPr>
          <p:cNvSpPr>
            <a:spLocks noGrp="1"/>
          </p:cNvSpPr>
          <p:nvPr>
            <p:ph idx="1"/>
          </p:nvPr>
        </p:nvSpPr>
        <p:spPr/>
        <p:txBody>
          <a:bodyPr>
            <a:normAutofit lnSpcReduction="10000"/>
          </a:bodyPr>
          <a:lstStyle/>
          <a:p>
            <a:pPr marL="342900" indent="-342900"/>
            <a:r>
              <a:rPr lang="fr-FR" sz="2400" dirty="0"/>
              <a:t>Tous les prestataires de formation ayant recours à des financements publics et/ou </a:t>
            </a:r>
            <a:r>
              <a:rPr lang="fr-FR" sz="2400" dirty="0" err="1"/>
              <a:t>mutualisés</a:t>
            </a:r>
            <a:r>
              <a:rPr lang="fr-FR" sz="2400" dirty="0"/>
              <a:t> sont </a:t>
            </a:r>
            <a:r>
              <a:rPr lang="fr-FR" sz="2400" dirty="0" err="1"/>
              <a:t>concernés</a:t>
            </a:r>
            <a:r>
              <a:rPr lang="fr-FR" sz="2400" dirty="0"/>
              <a:t>. </a:t>
            </a:r>
          </a:p>
          <a:p>
            <a:pPr marL="685800" indent="-685800"/>
            <a:endParaRPr lang="fr-FR" sz="2600" dirty="0"/>
          </a:p>
          <a:p>
            <a:pPr marL="342900" indent="-342900"/>
            <a:r>
              <a:rPr lang="fr-FR" sz="2400" dirty="0"/>
              <a:t>La certification concerne les prestataires d’actions concourant au </a:t>
            </a:r>
            <a:r>
              <a:rPr lang="fr-FR" sz="2400" dirty="0" err="1"/>
              <a:t>développement</a:t>
            </a:r>
            <a:r>
              <a:rPr lang="fr-FR" sz="2400" dirty="0"/>
              <a:t> des compétences telles que </a:t>
            </a:r>
            <a:r>
              <a:rPr lang="fr-FR" sz="2400" dirty="0" err="1"/>
              <a:t>définies</a:t>
            </a:r>
            <a:r>
              <a:rPr lang="fr-FR" sz="2400" dirty="0"/>
              <a:t> à l’article L. </a:t>
            </a:r>
            <a:r>
              <a:rPr lang="fr-FR" sz="2400" dirty="0">
                <a:hlinkClick r:id="rId3" action="ppaction://hlinksldjump"/>
              </a:rPr>
              <a:t>6313-1</a:t>
            </a:r>
            <a:r>
              <a:rPr lang="fr-FR" sz="2400" dirty="0">
                <a:hlinkClick r:id="rId4" action="ppaction://hlinksldjump"/>
              </a:rPr>
              <a:t> </a:t>
            </a:r>
            <a:r>
              <a:rPr lang="fr-FR" sz="2400" dirty="0"/>
              <a:t>du code du travail : </a:t>
            </a:r>
          </a:p>
          <a:p>
            <a:pPr marL="685800" indent="-685800"/>
            <a:endParaRPr lang="fr-FR" sz="2600" dirty="0"/>
          </a:p>
          <a:p>
            <a:pPr marL="728685" lvl="1" indent="-342900"/>
            <a:r>
              <a:rPr lang="fr-FR" sz="2062" i="1" dirty="0">
                <a:highlight>
                  <a:srgbClr val="FFFF00"/>
                </a:highlight>
              </a:rPr>
              <a:t>Les actions de formation ; </a:t>
            </a:r>
            <a:endParaRPr lang="fr-FR" sz="5062" dirty="0">
              <a:highlight>
                <a:srgbClr val="FFFF00"/>
              </a:highlight>
            </a:endParaRPr>
          </a:p>
          <a:p>
            <a:pPr marL="728685" lvl="1" indent="-342900"/>
            <a:r>
              <a:rPr lang="fr-FR" sz="2062" i="1" dirty="0"/>
              <a:t>Les bilans de compétences ; </a:t>
            </a:r>
            <a:endParaRPr lang="fr-FR" sz="5062" dirty="0"/>
          </a:p>
          <a:p>
            <a:pPr marL="728685" lvl="1" indent="-342900"/>
            <a:r>
              <a:rPr lang="fr-FR" sz="2062" i="1" dirty="0">
                <a:highlight>
                  <a:srgbClr val="FFFF00"/>
                </a:highlight>
              </a:rPr>
              <a:t>Les actions permettant de faire valider les acquis de l’</a:t>
            </a:r>
            <a:r>
              <a:rPr lang="fr-FR" sz="2062" i="1" dirty="0" err="1">
                <a:highlight>
                  <a:srgbClr val="FFFF00"/>
                </a:highlight>
              </a:rPr>
              <a:t>expérience</a:t>
            </a:r>
            <a:r>
              <a:rPr lang="fr-FR" sz="2062" i="1" dirty="0">
                <a:highlight>
                  <a:srgbClr val="FFFF00"/>
                </a:highlight>
              </a:rPr>
              <a:t>, dans les conditions </a:t>
            </a:r>
            <a:r>
              <a:rPr lang="fr-FR" sz="2062" i="1" dirty="0" err="1">
                <a:highlight>
                  <a:srgbClr val="FFFF00"/>
                </a:highlight>
              </a:rPr>
              <a:t>prévues</a:t>
            </a:r>
            <a:r>
              <a:rPr lang="fr-FR" sz="2062" i="1" dirty="0">
                <a:highlight>
                  <a:srgbClr val="FFFF00"/>
                </a:highlight>
              </a:rPr>
              <a:t> au livre IV ; </a:t>
            </a:r>
            <a:endParaRPr lang="fr-FR" sz="5062" dirty="0">
              <a:highlight>
                <a:srgbClr val="FFFF00"/>
              </a:highlight>
            </a:endParaRPr>
          </a:p>
          <a:p>
            <a:pPr marL="728685" lvl="1" indent="-342900"/>
            <a:r>
              <a:rPr lang="fr-FR" sz="2062" i="1" dirty="0"/>
              <a:t>Les actions de formation par apprentissage, au sens de l’article L. 6211-2. </a:t>
            </a:r>
            <a:endParaRPr lang="fr-FR" sz="5062" dirty="0"/>
          </a:p>
          <a:p>
            <a:endParaRPr lang="fr-FR" dirty="0"/>
          </a:p>
        </p:txBody>
      </p:sp>
      <p:sp>
        <p:nvSpPr>
          <p:cNvPr id="5" name="ZoneTexte 4"/>
          <p:cNvSpPr txBox="1"/>
          <p:nvPr/>
        </p:nvSpPr>
        <p:spPr>
          <a:xfrm>
            <a:off x="5935588" y="2636912"/>
            <a:ext cx="8424936" cy="707886"/>
          </a:xfrm>
          <a:prstGeom prst="rect">
            <a:avLst/>
          </a:prstGeom>
          <a:noFill/>
        </p:spPr>
        <p:txBody>
          <a:bodyPr wrap="square" rtlCol="0">
            <a:spAutoFit/>
          </a:bodyPr>
          <a:lstStyle/>
          <a:p>
            <a:pPr marL="171446" indent="-171446">
              <a:buFontTx/>
              <a:buChar char="-"/>
            </a:pPr>
            <a:endParaRPr lang="fr-FR" sz="2000" dirty="0"/>
          </a:p>
          <a:p>
            <a:pPr marL="171446" indent="-171446">
              <a:buFontTx/>
              <a:buChar char="-"/>
            </a:pPr>
            <a:endParaRPr lang="fr-FR" sz="2000" dirty="0"/>
          </a:p>
        </p:txBody>
      </p:sp>
      <p:sp>
        <p:nvSpPr>
          <p:cNvPr id="2" name="Espace réservé du numéro de diapositive 1"/>
          <p:cNvSpPr>
            <a:spLocks noGrp="1"/>
          </p:cNvSpPr>
          <p:nvPr>
            <p:ph type="sldNum" sz="quarter" idx="12"/>
          </p:nvPr>
        </p:nvSpPr>
        <p:spPr>
          <a:xfrm>
            <a:off x="7265194" y="6376243"/>
            <a:ext cx="2314575" cy="365125"/>
          </a:xfrm>
        </p:spPr>
        <p:txBody>
          <a:bodyPr/>
          <a:lstStyle/>
          <a:p>
            <a:pPr>
              <a:defRPr/>
            </a:pPr>
            <a:fld id="{9406A379-C69B-461F-96F8-C94172148C3C}" type="slidenum">
              <a:rPr lang="fr-FR" sz="1600" smtClean="0"/>
              <a:pPr>
                <a:defRPr/>
              </a:pPr>
              <a:t>33</a:t>
            </a:fld>
            <a:endParaRPr lang="fr-FR" sz="1600"/>
          </a:p>
        </p:txBody>
      </p:sp>
    </p:spTree>
    <p:extLst>
      <p:ext uri="{BB962C8B-B14F-4D97-AF65-F5344CB8AC3E}">
        <p14:creationId xmlns:p14="http://schemas.microsoft.com/office/powerpoint/2010/main" val="278117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F9E629B-F090-4FF0-9563-43C49D4C4697}"/>
              </a:ext>
            </a:extLst>
          </p:cNvPr>
          <p:cNvSpPr>
            <a:spLocks noGrp="1"/>
          </p:cNvSpPr>
          <p:nvPr>
            <p:ph type="title"/>
          </p:nvPr>
        </p:nvSpPr>
        <p:spPr/>
        <p:txBody>
          <a:bodyPr/>
          <a:lstStyle/>
          <a:p>
            <a:r>
              <a:rPr lang="fr-FR" dirty="0"/>
              <a:t>Organisme certificateur</a:t>
            </a:r>
            <a:br>
              <a:rPr lang="fr-FR" dirty="0"/>
            </a:br>
            <a:endParaRPr lang="fr-FR" dirty="0"/>
          </a:p>
        </p:txBody>
      </p:sp>
      <p:sp>
        <p:nvSpPr>
          <p:cNvPr id="6" name="Espace réservé du contenu 5">
            <a:extLst>
              <a:ext uri="{FF2B5EF4-FFF2-40B4-BE49-F238E27FC236}">
                <a16:creationId xmlns:a16="http://schemas.microsoft.com/office/drawing/2014/main" xmlns="" id="{DF6715E9-745A-4A20-BD6E-06FCB01CDBEF}"/>
              </a:ext>
            </a:extLst>
          </p:cNvPr>
          <p:cNvSpPr>
            <a:spLocks noGrp="1"/>
          </p:cNvSpPr>
          <p:nvPr>
            <p:ph idx="1"/>
          </p:nvPr>
        </p:nvSpPr>
        <p:spPr/>
        <p:txBody>
          <a:bodyPr>
            <a:normAutofit fontScale="92500" lnSpcReduction="20000"/>
          </a:bodyPr>
          <a:lstStyle/>
          <a:p>
            <a:r>
              <a:rPr lang="fr-FR" sz="2400" dirty="0"/>
              <a:t>« </a:t>
            </a:r>
            <a:r>
              <a:rPr lang="fr-FR" sz="2400" i="1" dirty="0"/>
              <a:t>Art. L. 6316-2. – La certification </a:t>
            </a:r>
            <a:r>
              <a:rPr lang="fr-FR" sz="2400" i="1" dirty="0" err="1"/>
              <a:t>mentionnée</a:t>
            </a:r>
            <a:r>
              <a:rPr lang="fr-FR" sz="2400" i="1" dirty="0"/>
              <a:t> à l’article L. 6316-1 est </a:t>
            </a:r>
            <a:r>
              <a:rPr lang="fr-FR" sz="2400" i="1" dirty="0" err="1"/>
              <a:t>délivrée</a:t>
            </a:r>
            <a:r>
              <a:rPr lang="fr-FR" sz="2400" i="1" dirty="0"/>
              <a:t> par un organisme certificateur </a:t>
            </a:r>
            <a:r>
              <a:rPr lang="fr-FR" sz="2400" i="1" dirty="0" err="1"/>
              <a:t>accrédite</a:t>
            </a:r>
            <a:r>
              <a:rPr lang="fr-FR" sz="2400" i="1" dirty="0"/>
              <a:t>́ à cet effet ou en cours d’</a:t>
            </a:r>
            <a:r>
              <a:rPr lang="fr-FR" sz="2400" i="1" dirty="0" err="1"/>
              <a:t>accréditation</a:t>
            </a:r>
            <a:r>
              <a:rPr lang="fr-FR" sz="2400" i="1" dirty="0"/>
              <a:t> par l’instance nationale d’</a:t>
            </a:r>
            <a:r>
              <a:rPr lang="fr-FR" sz="2400" i="1" dirty="0" err="1"/>
              <a:t>accréditation</a:t>
            </a:r>
            <a:r>
              <a:rPr lang="fr-FR" sz="2400" i="1" dirty="0"/>
              <a:t> </a:t>
            </a:r>
            <a:r>
              <a:rPr lang="fr-FR" sz="2400" i="1" dirty="0" err="1"/>
              <a:t>mentionnée</a:t>
            </a:r>
            <a:r>
              <a:rPr lang="fr-FR" sz="2400" i="1" dirty="0"/>
              <a:t> à l’article 137 de la loi no 2008-776 du 4 </a:t>
            </a:r>
            <a:r>
              <a:rPr lang="fr-FR" sz="2400" i="1" dirty="0" err="1"/>
              <a:t>août</a:t>
            </a:r>
            <a:r>
              <a:rPr lang="fr-FR" sz="2400" i="1" dirty="0"/>
              <a:t> 2008 ... « Elle peut </a:t>
            </a:r>
            <a:r>
              <a:rPr lang="fr-FR" sz="2400" i="1" dirty="0" err="1"/>
              <a:t>également</a:t>
            </a:r>
            <a:r>
              <a:rPr lang="fr-FR" sz="2400" i="1" dirty="0"/>
              <a:t> </a:t>
            </a:r>
            <a:r>
              <a:rPr lang="fr-FR" sz="2400" i="1" dirty="0" err="1"/>
              <a:t>être</a:t>
            </a:r>
            <a:r>
              <a:rPr lang="fr-FR" sz="2400" i="1" dirty="0"/>
              <a:t> </a:t>
            </a:r>
            <a:r>
              <a:rPr lang="fr-FR" sz="2400" i="1" dirty="0" err="1"/>
              <a:t>délivrée</a:t>
            </a:r>
            <a:r>
              <a:rPr lang="fr-FR" sz="2400" i="1" dirty="0"/>
              <a:t> par une instance de labellisation reconnue par France </a:t>
            </a:r>
            <a:r>
              <a:rPr lang="fr-FR" sz="2400" i="1" dirty="0" err="1"/>
              <a:t>compétences</a:t>
            </a:r>
            <a:r>
              <a:rPr lang="fr-FR" sz="2400" i="1" dirty="0"/>
              <a:t> sur la base du </a:t>
            </a:r>
            <a:r>
              <a:rPr lang="fr-FR" sz="2400" i="1" dirty="0" err="1"/>
              <a:t>référentiel</a:t>
            </a:r>
            <a:r>
              <a:rPr lang="fr-FR" sz="2400" i="1" dirty="0"/>
              <a:t> national mentionné à l’article L. 6316-3 du </a:t>
            </a:r>
            <a:r>
              <a:rPr lang="fr-FR" sz="2400" i="1" dirty="0" err="1"/>
              <a:t>présent</a:t>
            </a:r>
            <a:r>
              <a:rPr lang="fr-FR" sz="2400" i="1" dirty="0"/>
              <a:t> code.» </a:t>
            </a:r>
          </a:p>
          <a:p>
            <a:endParaRPr lang="fr-FR" sz="5400" dirty="0"/>
          </a:p>
          <a:p>
            <a:r>
              <a:rPr lang="fr-FR" sz="2400" dirty="0"/>
              <a:t>« </a:t>
            </a:r>
            <a:r>
              <a:rPr lang="fr-FR" sz="2400" i="1" dirty="0"/>
              <a:t>Art. L. 6316-3. – Un </a:t>
            </a:r>
            <a:r>
              <a:rPr lang="fr-FR" sz="2400" i="1" dirty="0" err="1"/>
              <a:t>référentiel</a:t>
            </a:r>
            <a:r>
              <a:rPr lang="fr-FR" sz="2400" i="1" dirty="0"/>
              <a:t> national </a:t>
            </a:r>
            <a:r>
              <a:rPr lang="fr-FR" sz="2400" i="1" dirty="0" err="1"/>
              <a:t>détermine</a:t>
            </a:r>
            <a:r>
              <a:rPr lang="fr-FR" sz="2400" i="1" dirty="0"/>
              <a:t>́ par </a:t>
            </a:r>
            <a:r>
              <a:rPr lang="fr-FR" sz="2400" i="1" dirty="0" err="1"/>
              <a:t>décret</a:t>
            </a:r>
            <a:r>
              <a:rPr lang="fr-FR" sz="2400" i="1" dirty="0"/>
              <a:t> pris </a:t>
            </a:r>
            <a:r>
              <a:rPr lang="fr-FR" sz="2400" i="1" dirty="0" err="1"/>
              <a:t>après</a:t>
            </a:r>
            <a:r>
              <a:rPr lang="fr-FR" sz="2400" i="1" dirty="0"/>
              <a:t> avis de France </a:t>
            </a:r>
            <a:r>
              <a:rPr lang="fr-FR" sz="2400" i="1" dirty="0" err="1"/>
              <a:t>compétences</a:t>
            </a:r>
            <a:r>
              <a:rPr lang="fr-FR" sz="2400" i="1" dirty="0"/>
              <a:t> fixe les indicateurs d’</a:t>
            </a:r>
            <a:r>
              <a:rPr lang="fr-FR" sz="2400" i="1" dirty="0" err="1"/>
              <a:t>appréciation</a:t>
            </a:r>
            <a:r>
              <a:rPr lang="fr-FR" sz="2400" i="1" dirty="0"/>
              <a:t> des </a:t>
            </a:r>
            <a:r>
              <a:rPr lang="fr-FR" sz="2400" i="1" dirty="0" err="1"/>
              <a:t>critères</a:t>
            </a:r>
            <a:r>
              <a:rPr lang="fr-FR" sz="2400" i="1" dirty="0"/>
              <a:t> </a:t>
            </a:r>
            <a:r>
              <a:rPr lang="fr-FR" sz="2400" i="1" dirty="0" err="1"/>
              <a:t>mentionnés</a:t>
            </a:r>
            <a:r>
              <a:rPr lang="fr-FR" sz="2400" i="1" dirty="0"/>
              <a:t> à l’article L. 6316-1 ainsi que les </a:t>
            </a:r>
            <a:r>
              <a:rPr lang="fr-FR" sz="2400" i="1" dirty="0" err="1"/>
              <a:t>modalités</a:t>
            </a:r>
            <a:r>
              <a:rPr lang="fr-FR" sz="2400" i="1" dirty="0"/>
              <a:t> d’audit </a:t>
            </a:r>
            <a:r>
              <a:rPr lang="fr-FR" sz="2400" i="1" dirty="0" err="1"/>
              <a:t>associées</a:t>
            </a:r>
            <a:r>
              <a:rPr lang="fr-FR" sz="2400" i="1" dirty="0"/>
              <a:t> qui doivent </a:t>
            </a:r>
            <a:r>
              <a:rPr lang="fr-FR" sz="2400" i="1" dirty="0" err="1"/>
              <a:t>être</a:t>
            </a:r>
            <a:r>
              <a:rPr lang="fr-FR" sz="2400" i="1" dirty="0"/>
              <a:t> mises en </a:t>
            </a:r>
            <a:r>
              <a:rPr lang="fr-FR" sz="2400" i="1" dirty="0" err="1"/>
              <a:t>oeuvre</a:t>
            </a:r>
            <a:r>
              <a:rPr lang="fr-FR" sz="2400" i="1" dirty="0"/>
              <a:t>. </a:t>
            </a:r>
            <a:endParaRPr lang="fr-FR" sz="5400" dirty="0"/>
          </a:p>
          <a:p>
            <a:r>
              <a:rPr lang="fr-FR" sz="2400" i="1" dirty="0"/>
              <a:t>Ce </a:t>
            </a:r>
            <a:r>
              <a:rPr lang="fr-FR" sz="2400" i="1" dirty="0" err="1"/>
              <a:t>référentiel</a:t>
            </a:r>
            <a:r>
              <a:rPr lang="fr-FR" sz="2400" i="1" dirty="0"/>
              <a:t> prend notamment en compte les </a:t>
            </a:r>
            <a:r>
              <a:rPr lang="fr-FR" sz="2400" i="1" dirty="0" err="1"/>
              <a:t>spécificités</a:t>
            </a:r>
            <a:r>
              <a:rPr lang="fr-FR" sz="2400" i="1" dirty="0"/>
              <a:t> des publics accueillis et des actions </a:t>
            </a:r>
            <a:r>
              <a:rPr lang="fr-FR" sz="2400" i="1" dirty="0" err="1"/>
              <a:t>dispensées</a:t>
            </a:r>
            <a:r>
              <a:rPr lang="fr-FR" sz="2400" i="1" dirty="0"/>
              <a:t> par apprentissage</a:t>
            </a:r>
            <a:endParaRPr lang="fr-FR" sz="2400" dirty="0"/>
          </a:p>
          <a:p>
            <a:endParaRPr lang="fr-FR" dirty="0"/>
          </a:p>
        </p:txBody>
      </p:sp>
      <p:sp>
        <p:nvSpPr>
          <p:cNvPr id="4" name="ZoneTexte 3"/>
          <p:cNvSpPr txBox="1"/>
          <p:nvPr/>
        </p:nvSpPr>
        <p:spPr>
          <a:xfrm>
            <a:off x="5612006" y="1268760"/>
            <a:ext cx="9349987" cy="1415772"/>
          </a:xfrm>
          <a:prstGeom prst="rect">
            <a:avLst/>
          </a:prstGeom>
          <a:noFill/>
        </p:spPr>
        <p:txBody>
          <a:bodyPr wrap="square" rtlCol="0">
            <a:spAutoFit/>
          </a:bodyPr>
          <a:lstStyle/>
          <a:p>
            <a:r>
              <a:rPr lang="fr-FR" sz="1800" i="1" dirty="0"/>
              <a:t>. </a:t>
            </a:r>
            <a:endParaRPr lang="fr-FR" sz="4400" dirty="0"/>
          </a:p>
          <a:p>
            <a:endParaRPr lang="fr-FR" sz="1800" dirty="0"/>
          </a:p>
          <a:p>
            <a:endParaRPr lang="fr-FR" sz="3200" dirty="0"/>
          </a:p>
          <a:p>
            <a:endParaRPr lang="fr-FR" sz="1800" dirty="0"/>
          </a:p>
        </p:txBody>
      </p:sp>
      <p:sp>
        <p:nvSpPr>
          <p:cNvPr id="2" name="Espace réservé du numéro de diapositive 1"/>
          <p:cNvSpPr>
            <a:spLocks noGrp="1"/>
          </p:cNvSpPr>
          <p:nvPr>
            <p:ph type="sldNum" sz="quarter" idx="12"/>
          </p:nvPr>
        </p:nvSpPr>
        <p:spPr/>
        <p:txBody>
          <a:bodyPr/>
          <a:lstStyle/>
          <a:p>
            <a:pPr>
              <a:defRPr/>
            </a:pPr>
            <a:fld id="{9406A379-C69B-461F-96F8-C94172148C3C}" type="slidenum">
              <a:rPr lang="fr-FR" sz="1600" smtClean="0"/>
              <a:pPr>
                <a:defRPr/>
              </a:pPr>
              <a:t>34</a:t>
            </a:fld>
            <a:endParaRPr lang="fr-FR" sz="1600"/>
          </a:p>
        </p:txBody>
      </p:sp>
    </p:spTree>
    <p:extLst>
      <p:ext uri="{BB962C8B-B14F-4D97-AF65-F5344CB8AC3E}">
        <p14:creationId xmlns:p14="http://schemas.microsoft.com/office/powerpoint/2010/main" val="164533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sp>
        <p:nvSpPr>
          <p:cNvPr id="4" name="ZoneTexte 3"/>
          <p:cNvSpPr txBox="1"/>
          <p:nvPr/>
        </p:nvSpPr>
        <p:spPr>
          <a:xfrm>
            <a:off x="-2057300" y="4491779"/>
            <a:ext cx="8273836" cy="646331"/>
          </a:xfrm>
          <a:prstGeom prst="rect">
            <a:avLst/>
          </a:prstGeom>
          <a:noFill/>
        </p:spPr>
        <p:txBody>
          <a:bodyPr wrap="square" rtlCol="0">
            <a:spAutoFit/>
          </a:bodyPr>
          <a:lstStyle/>
          <a:p>
            <a:endParaRPr lang="fr-FR" sz="1800" dirty="0"/>
          </a:p>
          <a:p>
            <a:endParaRPr lang="fr-FR" sz="1800" dirty="0"/>
          </a:p>
        </p:txBody>
      </p:sp>
      <p:sp>
        <p:nvSpPr>
          <p:cNvPr id="3" name="Titre 2">
            <a:extLst>
              <a:ext uri="{FF2B5EF4-FFF2-40B4-BE49-F238E27FC236}">
                <a16:creationId xmlns:a16="http://schemas.microsoft.com/office/drawing/2014/main" xmlns="" id="{5C0F3BEB-60E6-4F01-87C7-6D7829C58017}"/>
              </a:ext>
            </a:extLst>
          </p:cNvPr>
          <p:cNvSpPr>
            <a:spLocks noGrp="1"/>
          </p:cNvSpPr>
          <p:nvPr>
            <p:ph type="title"/>
          </p:nvPr>
        </p:nvSpPr>
        <p:spPr/>
        <p:txBody>
          <a:bodyPr/>
          <a:lstStyle/>
          <a:p>
            <a:r>
              <a:rPr lang="fr-FR" dirty="0"/>
              <a:t>Choix de l’organisme certificateur</a:t>
            </a:r>
            <a:br>
              <a:rPr lang="fr-FR" dirty="0"/>
            </a:br>
            <a:endParaRPr lang="fr-FR" dirty="0"/>
          </a:p>
        </p:txBody>
      </p:sp>
      <p:sp>
        <p:nvSpPr>
          <p:cNvPr id="6" name="Espace réservé du contenu 5">
            <a:extLst>
              <a:ext uri="{FF2B5EF4-FFF2-40B4-BE49-F238E27FC236}">
                <a16:creationId xmlns:a16="http://schemas.microsoft.com/office/drawing/2014/main" xmlns="" id="{672F1B48-FF5D-4FD8-9833-664A8FEAF1E9}"/>
              </a:ext>
            </a:extLst>
          </p:cNvPr>
          <p:cNvSpPr>
            <a:spLocks noGrp="1"/>
          </p:cNvSpPr>
          <p:nvPr>
            <p:ph idx="1"/>
          </p:nvPr>
        </p:nvSpPr>
        <p:spPr>
          <a:xfrm>
            <a:off x="462980" y="1844824"/>
            <a:ext cx="8872538" cy="4351338"/>
          </a:xfrm>
        </p:spPr>
        <p:txBody>
          <a:bodyPr/>
          <a:lstStyle/>
          <a:p>
            <a:r>
              <a:rPr lang="fr-FR" sz="2400" dirty="0"/>
              <a:t>Valider la reconnaissance COFRAC</a:t>
            </a:r>
          </a:p>
          <a:p>
            <a:endParaRPr lang="fr-FR" sz="2400" dirty="0"/>
          </a:p>
          <a:p>
            <a:r>
              <a:rPr lang="fr-FR" sz="2400" dirty="0"/>
              <a:t>Comparer les offres (prix, conditions de suivi et de renouvellement)</a:t>
            </a:r>
          </a:p>
          <a:p>
            <a:endParaRPr lang="fr-FR" sz="2400" dirty="0"/>
          </a:p>
          <a:p>
            <a:r>
              <a:rPr lang="fr-FR" sz="2400" dirty="0"/>
              <a:t>Tester la réactivité des différents prestataires</a:t>
            </a:r>
          </a:p>
          <a:p>
            <a:endParaRPr lang="fr-FR" sz="2400" dirty="0"/>
          </a:p>
          <a:p>
            <a:r>
              <a:rPr lang="fr-FR" sz="2400" dirty="0" err="1"/>
              <a:t>Benchmarker</a:t>
            </a:r>
            <a:r>
              <a:rPr lang="fr-FR" sz="2400" dirty="0"/>
              <a:t> auprès des confrères</a:t>
            </a:r>
          </a:p>
          <a:p>
            <a:endParaRPr lang="fr-FR" sz="2400" dirty="0"/>
          </a:p>
          <a:p>
            <a:r>
              <a:rPr lang="fr-FR" sz="2400" dirty="0"/>
              <a:t>Un fois engagé sur un certificateur il est difficile de revenir en arrière</a:t>
            </a:r>
          </a:p>
          <a:p>
            <a:endParaRPr lang="fr-FR" dirty="0"/>
          </a:p>
        </p:txBody>
      </p:sp>
      <p:sp>
        <p:nvSpPr>
          <p:cNvPr id="2" name="Espace réservé du numéro de diapositive 1"/>
          <p:cNvSpPr>
            <a:spLocks noGrp="1"/>
          </p:cNvSpPr>
          <p:nvPr>
            <p:ph type="sldNum" sz="quarter" idx="12"/>
          </p:nvPr>
        </p:nvSpPr>
        <p:spPr/>
        <p:txBody>
          <a:bodyPr/>
          <a:lstStyle/>
          <a:p>
            <a:pPr>
              <a:defRPr/>
            </a:pPr>
            <a:fld id="{9406A379-C69B-461F-96F8-C94172148C3C}" type="slidenum">
              <a:rPr lang="fr-FR" sz="1600" smtClean="0"/>
              <a:pPr>
                <a:defRPr/>
              </a:pPr>
              <a:t>35</a:t>
            </a:fld>
            <a:endParaRPr lang="fr-FR" sz="1600"/>
          </a:p>
        </p:txBody>
      </p:sp>
    </p:spTree>
    <p:extLst>
      <p:ext uri="{BB962C8B-B14F-4D97-AF65-F5344CB8AC3E}">
        <p14:creationId xmlns:p14="http://schemas.microsoft.com/office/powerpoint/2010/main" val="3948399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4953" y="2"/>
            <a:ext cx="6738788" cy="584775"/>
          </a:xfrm>
          <a:prstGeom prst="rect">
            <a:avLst/>
          </a:prstGeom>
          <a:noFill/>
        </p:spPr>
        <p:txBody>
          <a:bodyPr wrap="square" rtlCol="0">
            <a:spAutoFit/>
          </a:bodyPr>
          <a:lstStyle/>
          <a:p>
            <a:r>
              <a:rPr lang="fr-FR" sz="3200"/>
              <a:t>Certificateurs potentiels</a:t>
            </a:r>
          </a:p>
        </p:txBody>
      </p:sp>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nvGraphicFramePr>
        <p:xfrm>
          <a:off x="102940" y="720680"/>
          <a:ext cx="10081120" cy="57658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399122410"/>
                    </a:ext>
                  </a:extLst>
                </a:gridCol>
                <a:gridCol w="2848457">
                  <a:extLst>
                    <a:ext uri="{9D8B030D-6E8A-4147-A177-3AD203B41FA5}">
                      <a16:colId xmlns:a16="http://schemas.microsoft.com/office/drawing/2014/main" xmlns="" val="20002"/>
                    </a:ext>
                  </a:extLst>
                </a:gridCol>
                <a:gridCol w="2480135">
                  <a:extLst>
                    <a:ext uri="{9D8B030D-6E8A-4147-A177-3AD203B41FA5}">
                      <a16:colId xmlns:a16="http://schemas.microsoft.com/office/drawing/2014/main" xmlns="" val="20005"/>
                    </a:ext>
                  </a:extLst>
                </a:gridCol>
              </a:tblGrid>
              <a:tr h="370840">
                <a:tc>
                  <a:txBody>
                    <a:bodyPr/>
                    <a:lstStyle/>
                    <a:p>
                      <a:pPr algn="ctr"/>
                      <a:r>
                        <a:rPr lang="fr-FR" sz="1200">
                          <a:latin typeface="+mn-lt"/>
                        </a:rPr>
                        <a:t>ORGANISME </a:t>
                      </a:r>
                    </a:p>
                  </a:txBody>
                  <a:tcPr/>
                </a:tc>
                <a:tc>
                  <a:txBody>
                    <a:bodyPr/>
                    <a:lstStyle/>
                    <a:p>
                      <a:pPr algn="ctr"/>
                      <a:endParaRPr lang="fr-FR" sz="1200">
                        <a:latin typeface="+mn-lt"/>
                      </a:endParaRPr>
                    </a:p>
                  </a:txBody>
                  <a:tcPr/>
                </a:tc>
                <a:tc>
                  <a:txBody>
                    <a:bodyPr/>
                    <a:lstStyle/>
                    <a:p>
                      <a:pPr algn="ctr"/>
                      <a:endParaRPr lang="fr-FR" sz="1200">
                        <a:latin typeface="+mn-lt"/>
                      </a:endParaRPr>
                    </a:p>
                  </a:txBody>
                  <a:tcPr/>
                </a:tc>
                <a:tc>
                  <a:txBody>
                    <a:bodyPr/>
                    <a:lstStyle/>
                    <a:p>
                      <a:pPr algn="ctr"/>
                      <a:r>
                        <a:rPr lang="fr-FR" sz="1200">
                          <a:latin typeface="+mn-lt"/>
                        </a:rPr>
                        <a:t>Contact</a:t>
                      </a:r>
                    </a:p>
                  </a:txBody>
                  <a:tcPr/>
                </a:tc>
                <a:tc>
                  <a:txBody>
                    <a:bodyPr/>
                    <a:lstStyle/>
                    <a:p>
                      <a:r>
                        <a:rPr lang="fr-FR" sz="1200">
                          <a:latin typeface="+mn-lt"/>
                        </a:rPr>
                        <a:t>Remarques</a:t>
                      </a:r>
                    </a:p>
                  </a:txBody>
                  <a:tcPr/>
                </a:tc>
                <a:extLst>
                  <a:ext uri="{0D108BD9-81ED-4DB2-BD59-A6C34878D82A}">
                    <a16:rowId xmlns:a16="http://schemas.microsoft.com/office/drawing/2014/main" xmlns="" val="10000"/>
                  </a:ext>
                </a:extLst>
              </a:tr>
              <a:tr h="640080">
                <a:tc>
                  <a:txBody>
                    <a:bodyPr/>
                    <a:lstStyle/>
                    <a:p>
                      <a:pPr marL="0" marR="0" indent="0" algn="l" defTabSz="81281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AFNOR CERTIFICATION</a:t>
                      </a:r>
                    </a:p>
                    <a:p>
                      <a:pPr marL="0" marR="0" indent="0" algn="l" defTabSz="812810" rtl="0" eaLnBrk="1" fontAlgn="auto" latinLnBrk="0" hangingPunct="1">
                        <a:lnSpc>
                          <a:spcPct val="100000"/>
                        </a:lnSpc>
                        <a:spcBef>
                          <a:spcPts val="0"/>
                        </a:spcBef>
                        <a:spcAft>
                          <a:spcPts val="0"/>
                        </a:spcAft>
                        <a:buClrTx/>
                        <a:buSzTx/>
                        <a:buFontTx/>
                        <a:buNone/>
                        <a:tabLst/>
                        <a:defRPr/>
                      </a:pPr>
                      <a:endParaRPr lang="pt-BR" sz="1200">
                        <a:solidFill>
                          <a:schemeClr val="tx1"/>
                        </a:solidFill>
                        <a:latin typeface="+mn-lt"/>
                      </a:endParaRPr>
                    </a:p>
                    <a:p>
                      <a:endParaRPr lang="fr-FR" sz="1200">
                        <a:solidFill>
                          <a:schemeClr val="tx1"/>
                        </a:solidFill>
                        <a:latin typeface="+mn-lt"/>
                      </a:endParaRPr>
                    </a:p>
                  </a:txBody>
                  <a:tcPr/>
                </a:tc>
                <a:tc>
                  <a:txBody>
                    <a:bodyPr/>
                    <a:lstStyle/>
                    <a:p>
                      <a:pPr marL="0" marR="0" lvl="0" indent="0" algn="l" defTabSz="812790" rtl="0" eaLnBrk="1" fontAlgn="auto" latinLnBrk="0" hangingPunct="1">
                        <a:lnSpc>
                          <a:spcPct val="100000"/>
                        </a:lnSpc>
                        <a:spcBef>
                          <a:spcPts val="0"/>
                        </a:spcBef>
                        <a:spcAft>
                          <a:spcPts val="0"/>
                        </a:spcAft>
                        <a:buClrTx/>
                        <a:buSzTx/>
                        <a:buFontTx/>
                        <a:buNone/>
                        <a:tabLst/>
                        <a:defRPr/>
                      </a:pPr>
                      <a:r>
                        <a:rPr lang="fr-FR" sz="1200" b="0" i="0" u="none" strike="noStrike" kern="1200">
                          <a:solidFill>
                            <a:schemeClr val="tx1"/>
                          </a:solidFill>
                          <a:effectLst/>
                          <a:latin typeface="+mn-lt"/>
                          <a:ea typeface="+mn-ea"/>
                          <a:cs typeface="+mn-cs"/>
                        </a:rPr>
                        <a:t>Association française de normalisation</a:t>
                      </a:r>
                    </a:p>
                    <a:p>
                      <a:endParaRPr lang="fr-FR" sz="1200">
                        <a:solidFill>
                          <a:schemeClr val="tx1"/>
                        </a:solidFill>
                        <a:latin typeface="+mn-lt"/>
                      </a:endParaRPr>
                    </a:p>
                  </a:txBody>
                  <a:tcPr/>
                </a:tc>
                <a:tc>
                  <a:txBody>
                    <a:bodyPr/>
                    <a:lstStyle/>
                    <a:p>
                      <a:endParaRPr lang="fr-FR" sz="1200">
                        <a:solidFill>
                          <a:schemeClr val="tx1"/>
                        </a:solidFill>
                        <a:latin typeface="+mn-lt"/>
                      </a:endParaRPr>
                    </a:p>
                  </a:txBody>
                  <a:tcPr/>
                </a:tc>
                <a:tc>
                  <a:txBody>
                    <a:bodyPr/>
                    <a:lstStyle/>
                    <a:p>
                      <a:pPr fontAlgn="base"/>
                      <a:r>
                        <a:rPr lang="fr-FR" sz="1200" b="1" i="0" u="none" strike="noStrike" kern="1200">
                          <a:solidFill>
                            <a:schemeClr val="tx1"/>
                          </a:solidFill>
                          <a:effectLst/>
                          <a:latin typeface="+mn-lt"/>
                          <a:ea typeface="+mn-ea"/>
                          <a:cs typeface="+mn-cs"/>
                        </a:rPr>
                        <a:t>Groupe AFNOR</a:t>
                      </a:r>
                      <a:endParaRPr lang="fr-FR" sz="1200" b="0" i="0" u="none" strike="noStrike" kern="1200">
                        <a:solidFill>
                          <a:schemeClr val="tx1"/>
                        </a:solidFill>
                        <a:effectLst/>
                        <a:latin typeface="+mn-lt"/>
                        <a:ea typeface="+mn-ea"/>
                        <a:cs typeface="+mn-cs"/>
                      </a:endParaRPr>
                    </a:p>
                    <a:p>
                      <a:pPr fontAlgn="base"/>
                      <a:r>
                        <a:rPr lang="fr-FR" sz="1200" b="0" i="0" u="none" strike="noStrike" kern="1200">
                          <a:solidFill>
                            <a:schemeClr val="tx1"/>
                          </a:solidFill>
                          <a:effectLst/>
                          <a:latin typeface="+mn-lt"/>
                          <a:ea typeface="+mn-ea"/>
                          <a:cs typeface="+mn-cs"/>
                        </a:rPr>
                        <a:t>11 rue Francis de </a:t>
                      </a:r>
                      <a:r>
                        <a:rPr lang="fr-FR" sz="1200" b="0" i="0" u="none" strike="noStrike" kern="1200" err="1">
                          <a:solidFill>
                            <a:schemeClr val="tx1"/>
                          </a:solidFill>
                          <a:effectLst/>
                          <a:latin typeface="+mn-lt"/>
                          <a:ea typeface="+mn-ea"/>
                          <a:cs typeface="+mn-cs"/>
                        </a:rPr>
                        <a:t>Pressensé</a:t>
                      </a:r>
                      <a:r>
                        <a:rPr lang="fr-FR" sz="1200" b="0" i="0" u="none" strike="noStrike" kern="1200">
                          <a:solidFill>
                            <a:schemeClr val="tx1"/>
                          </a:solidFill>
                          <a:effectLst/>
                          <a:latin typeface="+mn-lt"/>
                          <a:ea typeface="+mn-ea"/>
                          <a:cs typeface="+mn-cs"/>
                        </a:rPr>
                        <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93571 La Plaine Saint-Denis Cedex</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France</a:t>
                      </a:r>
                    </a:p>
                    <a:p>
                      <a:pPr marL="0" marR="0" lvl="0" indent="0" algn="l" defTabSz="812790" rtl="0" eaLnBrk="1" fontAlgn="base" latinLnBrk="0" hangingPunct="1">
                        <a:lnSpc>
                          <a:spcPct val="100000"/>
                        </a:lnSpc>
                        <a:spcBef>
                          <a:spcPts val="0"/>
                        </a:spcBef>
                        <a:spcAft>
                          <a:spcPts val="0"/>
                        </a:spcAft>
                        <a:buClrTx/>
                        <a:buSzTx/>
                        <a:buFontTx/>
                        <a:buNone/>
                        <a:tabLst/>
                        <a:defRPr/>
                      </a:pPr>
                      <a:r>
                        <a:rPr lang="fr-FR" sz="1200">
                          <a:solidFill>
                            <a:schemeClr val="tx1"/>
                          </a:solidFill>
                          <a:latin typeface="+mn-lt"/>
                        </a:rPr>
                        <a:t>Tel 0174313584</a:t>
                      </a:r>
                    </a:p>
                    <a:p>
                      <a:r>
                        <a:rPr lang="fr-FR" sz="1200" b="0" i="0" u="none" strike="noStrike" kern="120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certification@afnor.org</a:t>
                      </a:r>
                      <a:r>
                        <a:rPr lang="fr-FR" sz="1200">
                          <a:solidFill>
                            <a:schemeClr val="tx1"/>
                          </a:solidFill>
                          <a:latin typeface="+mn-lt"/>
                        </a:rPr>
                        <a:t/>
                      </a:r>
                      <a:br>
                        <a:rPr lang="fr-FR" sz="1200">
                          <a:solidFill>
                            <a:schemeClr val="tx1"/>
                          </a:solidFill>
                          <a:latin typeface="+mn-lt"/>
                        </a:rPr>
                      </a:br>
                      <a:r>
                        <a:rPr lang="fr-FR" sz="1200" b="0" i="0" u="none" strike="noStrike" kern="1200">
                          <a:solidFill>
                            <a:schemeClr val="tx1"/>
                          </a:solidFill>
                          <a:effectLst/>
                          <a:latin typeface="+mn-lt"/>
                          <a:ea typeface="+mn-ea"/>
                          <a:cs typeface="+mn-cs"/>
                          <a:hlinkClick r:id="rId4">
                            <a:extLst>
                              <a:ext uri="{A12FA001-AC4F-418D-AE19-62706E023703}">
                                <ahyp:hlinkClr xmlns:ahyp="http://schemas.microsoft.com/office/drawing/2018/hyperlinkcolor" xmlns="" val="tx"/>
                              </a:ext>
                            </a:extLst>
                          </a:hlinkClick>
                        </a:rPr>
                        <a:t>certification-personnes@afnor.org</a:t>
                      </a:r>
                      <a:endParaRPr lang="fr-FR" sz="1200">
                        <a:solidFill>
                          <a:schemeClr val="tx1"/>
                        </a:solidFill>
                        <a:latin typeface="+mn-lt"/>
                      </a:endParaRPr>
                    </a:p>
                  </a:txBody>
                  <a:tcPr/>
                </a:tc>
                <a:tc>
                  <a:txBody>
                    <a:bodyPr/>
                    <a:lstStyle/>
                    <a:p>
                      <a:r>
                        <a:rPr lang="fr-FR" sz="1200">
                          <a:solidFill>
                            <a:schemeClr val="tx1"/>
                          </a:solidFill>
                          <a:latin typeface="+mn-lt"/>
                        </a:rPr>
                        <a:t>Création 1926</a:t>
                      </a:r>
                    </a:p>
                    <a:p>
                      <a:r>
                        <a:rPr lang="fr-FR" sz="1200">
                          <a:solidFill>
                            <a:schemeClr val="tx1"/>
                          </a:solidFill>
                          <a:latin typeface="+mn-lt"/>
                        </a:rPr>
                        <a:t>Représentant français à l’ISO</a:t>
                      </a:r>
                    </a:p>
                    <a:p>
                      <a:r>
                        <a:rPr lang="fr-FR" sz="1200">
                          <a:solidFill>
                            <a:schemeClr val="tx1"/>
                          </a:solidFill>
                          <a:latin typeface="+mn-lt"/>
                        </a:rPr>
                        <a:t>Normalisation - Certification</a:t>
                      </a:r>
                    </a:p>
                  </a:txBody>
                  <a:tcPr/>
                </a:tc>
                <a:extLst>
                  <a:ext uri="{0D108BD9-81ED-4DB2-BD59-A6C34878D82A}">
                    <a16:rowId xmlns:a16="http://schemas.microsoft.com/office/drawing/2014/main" xmlns="" val="10001"/>
                  </a:ext>
                </a:extLst>
              </a:tr>
              <a:tr h="822960">
                <a:tc>
                  <a:txBody>
                    <a:bodyPr/>
                    <a:lstStyle/>
                    <a:p>
                      <a:r>
                        <a:rPr lang="fr-FR" sz="1200" dirty="0">
                          <a:solidFill>
                            <a:schemeClr val="tx1"/>
                          </a:solidFill>
                          <a:latin typeface="+mn-lt"/>
                        </a:rPr>
                        <a:t>BUREAU VERITAS</a:t>
                      </a:r>
                    </a:p>
                  </a:txBody>
                  <a:tcPr>
                    <a:solidFill>
                      <a:schemeClr val="accent2">
                        <a:lumMod val="40000"/>
                        <a:lumOff val="60000"/>
                      </a:schemeClr>
                    </a:solidFill>
                  </a:tcPr>
                </a:tc>
                <a:tc>
                  <a:txBody>
                    <a:bodyPr/>
                    <a:lstStyle/>
                    <a:p>
                      <a:pPr marL="0" marR="0" indent="0" algn="l" defTabSz="812810" rtl="0" eaLnBrk="1" fontAlgn="auto" latinLnBrk="0" hangingPunct="1">
                        <a:lnSpc>
                          <a:spcPct val="100000"/>
                        </a:lnSpc>
                        <a:spcBef>
                          <a:spcPts val="0"/>
                        </a:spcBef>
                        <a:spcAft>
                          <a:spcPts val="0"/>
                        </a:spcAft>
                        <a:buClrTx/>
                        <a:buSzTx/>
                        <a:buFontTx/>
                        <a:buNone/>
                        <a:tabLst/>
                        <a:defRPr/>
                      </a:pPr>
                      <a:endParaRPr lang="fr-FR" sz="1200">
                        <a:solidFill>
                          <a:schemeClr val="tx1"/>
                        </a:solidFill>
                        <a:latin typeface="+mn-lt"/>
                      </a:endParaRPr>
                    </a:p>
                  </a:txBody>
                  <a:tcPr>
                    <a:solidFill>
                      <a:schemeClr val="accent2">
                        <a:lumMod val="40000"/>
                        <a:lumOff val="60000"/>
                      </a:schemeClr>
                    </a:solidFill>
                  </a:tcPr>
                </a:tc>
                <a:tc>
                  <a:txBody>
                    <a:bodyPr/>
                    <a:lstStyle/>
                    <a:p>
                      <a:endParaRPr lang="fr-FR" sz="1200">
                        <a:solidFill>
                          <a:schemeClr val="tx1"/>
                        </a:solidFill>
                        <a:latin typeface="+mn-lt"/>
                      </a:endParaRPr>
                    </a:p>
                  </a:txBody>
                  <a:tcPr>
                    <a:solidFill>
                      <a:schemeClr val="accent2">
                        <a:lumMod val="40000"/>
                        <a:lumOff val="60000"/>
                      </a:schemeClr>
                    </a:solidFill>
                  </a:tcPr>
                </a:tc>
                <a:tc>
                  <a:txBody>
                    <a:bodyPr/>
                    <a:lstStyle/>
                    <a:p>
                      <a:r>
                        <a:rPr lang="fr-FR" sz="1200" b="1" kern="1200">
                          <a:solidFill>
                            <a:schemeClr val="tx1"/>
                          </a:solidFill>
                          <a:effectLst/>
                          <a:latin typeface="+mn-lt"/>
                          <a:ea typeface="+mn-ea"/>
                          <a:cs typeface="+mn-cs"/>
                        </a:rPr>
                        <a:t>Bureau Veritas Certification France </a:t>
                      </a:r>
                      <a:endParaRPr lang="fr-FR" sz="1200">
                        <a:solidFill>
                          <a:schemeClr val="tx1"/>
                        </a:solidFill>
                        <a:effectLst/>
                        <a:latin typeface="+mn-lt"/>
                      </a:endParaRPr>
                    </a:p>
                    <a:p>
                      <a:r>
                        <a:rPr lang="fr-FR" sz="1200" kern="1200">
                          <a:solidFill>
                            <a:schemeClr val="tx1"/>
                          </a:solidFill>
                          <a:effectLst/>
                          <a:latin typeface="+mn-lt"/>
                          <a:ea typeface="+mn-ea"/>
                          <a:cs typeface="+mn-cs"/>
                        </a:rPr>
                        <a:t>60 avenue du </a:t>
                      </a:r>
                      <a:r>
                        <a:rPr lang="fr-FR" sz="1200" kern="1200" err="1">
                          <a:solidFill>
                            <a:schemeClr val="tx1"/>
                          </a:solidFill>
                          <a:effectLst/>
                          <a:latin typeface="+mn-lt"/>
                          <a:ea typeface="+mn-ea"/>
                          <a:cs typeface="+mn-cs"/>
                        </a:rPr>
                        <a:t>Général</a:t>
                      </a:r>
                      <a:r>
                        <a:rPr lang="fr-FR" sz="1200" kern="1200">
                          <a:solidFill>
                            <a:schemeClr val="tx1"/>
                          </a:solidFill>
                          <a:effectLst/>
                          <a:latin typeface="+mn-lt"/>
                          <a:ea typeface="+mn-ea"/>
                          <a:cs typeface="+mn-cs"/>
                        </a:rPr>
                        <a:t> de Gaulle 92046 </a:t>
                      </a:r>
                      <a:r>
                        <a:rPr lang="fr-FR" sz="1200" kern="1200" err="1">
                          <a:solidFill>
                            <a:schemeClr val="tx1"/>
                          </a:solidFill>
                          <a:effectLst/>
                          <a:latin typeface="+mn-lt"/>
                          <a:ea typeface="+mn-ea"/>
                          <a:cs typeface="+mn-cs"/>
                        </a:rPr>
                        <a:t>Paris-la-Défense</a:t>
                      </a:r>
                      <a:r>
                        <a:rPr lang="fr-FR" sz="1200" kern="1200">
                          <a:solidFill>
                            <a:schemeClr val="tx1"/>
                          </a:solidFill>
                          <a:effectLst/>
                          <a:latin typeface="+mn-lt"/>
                          <a:ea typeface="+mn-ea"/>
                          <a:cs typeface="+mn-cs"/>
                        </a:rPr>
                        <a:t> </a:t>
                      </a:r>
                      <a:endParaRPr lang="fr-FR" sz="1200">
                        <a:solidFill>
                          <a:schemeClr val="tx1"/>
                        </a:solidFill>
                        <a:effectLst/>
                        <a:latin typeface="+mn-lt"/>
                      </a:endParaRPr>
                    </a:p>
                    <a:p>
                      <a:r>
                        <a:rPr lang="fr-FR" sz="1200" kern="1200" err="1">
                          <a:solidFill>
                            <a:schemeClr val="tx1"/>
                          </a:solidFill>
                          <a:effectLst/>
                          <a:latin typeface="+mn-lt"/>
                          <a:ea typeface="+mn-ea"/>
                          <a:cs typeface="+mn-cs"/>
                        </a:rPr>
                        <a:t>Tél</a:t>
                      </a:r>
                      <a:r>
                        <a:rPr lang="fr-FR" sz="1200" kern="1200">
                          <a:solidFill>
                            <a:schemeClr val="tx1"/>
                          </a:solidFill>
                          <a:effectLst/>
                          <a:latin typeface="+mn-lt"/>
                          <a:ea typeface="+mn-ea"/>
                          <a:cs typeface="+mn-cs"/>
                        </a:rPr>
                        <a:t>. 04 72 52 20 52 </a:t>
                      </a:r>
                      <a:endParaRPr lang="fr-FR" sz="1200">
                        <a:solidFill>
                          <a:schemeClr val="tx1"/>
                        </a:solidFill>
                        <a:effectLst/>
                        <a:latin typeface="+mn-lt"/>
                      </a:endParaRPr>
                    </a:p>
                    <a:p>
                      <a:endParaRPr lang="fr-FR" sz="1200">
                        <a:solidFill>
                          <a:schemeClr val="tx1"/>
                        </a:solidFill>
                        <a:latin typeface="+mn-lt"/>
                      </a:endParaRPr>
                    </a:p>
                  </a:txBody>
                  <a:tcPr>
                    <a:solidFill>
                      <a:schemeClr val="accent2">
                        <a:lumMod val="40000"/>
                        <a:lumOff val="60000"/>
                      </a:schemeClr>
                    </a:solidFill>
                  </a:tcPr>
                </a:tc>
                <a:tc>
                  <a:txBody>
                    <a:bodyPr/>
                    <a:lstStyle/>
                    <a:p>
                      <a:r>
                        <a:rPr lang="fr-FR" sz="1200" dirty="0">
                          <a:solidFill>
                            <a:schemeClr val="tx1"/>
                          </a:solidFill>
                          <a:latin typeface="+mn-lt"/>
                        </a:rPr>
                        <a:t>Création 1828</a:t>
                      </a:r>
                    </a:p>
                    <a:p>
                      <a:r>
                        <a:rPr lang="fr-FR" sz="1200" dirty="0">
                          <a:solidFill>
                            <a:schemeClr val="tx1"/>
                          </a:solidFill>
                          <a:latin typeface="+mn-lt"/>
                        </a:rPr>
                        <a:t>Société Anonyme</a:t>
                      </a:r>
                    </a:p>
                    <a:p>
                      <a:r>
                        <a:rPr lang="fr-FR" sz="1200" dirty="0">
                          <a:solidFill>
                            <a:schemeClr val="tx1"/>
                          </a:solidFill>
                          <a:latin typeface="+mn-lt"/>
                        </a:rPr>
                        <a:t>Société de services (</a:t>
                      </a:r>
                      <a:r>
                        <a:rPr lang="fr-FR" sz="1200" b="0" i="0" u="none" strike="noStrike" kern="1200" dirty="0">
                          <a:solidFill>
                            <a:schemeClr val="tx1"/>
                          </a:solidFill>
                          <a:effectLst/>
                          <a:latin typeface="+mn-lt"/>
                          <a:ea typeface="+mn-ea"/>
                          <a:cs typeface="+mn-cs"/>
                        </a:rPr>
                        <a:t>Certification, évaluation de conformité)</a:t>
                      </a:r>
                      <a:endParaRPr lang="fr-FR" sz="1200" dirty="0">
                        <a:solidFill>
                          <a:schemeClr val="tx1"/>
                        </a:solidFill>
                        <a:latin typeface="+mn-lt"/>
                      </a:endParaRPr>
                    </a:p>
                  </a:txBody>
                  <a:tcPr>
                    <a:solidFill>
                      <a:schemeClr val="accent2">
                        <a:lumMod val="40000"/>
                        <a:lumOff val="60000"/>
                      </a:schemeClr>
                    </a:solidFill>
                  </a:tcPr>
                </a:tc>
                <a:extLst>
                  <a:ext uri="{0D108BD9-81ED-4DB2-BD59-A6C34878D82A}">
                    <a16:rowId xmlns:a16="http://schemas.microsoft.com/office/drawing/2014/main" xmlns="" val="10002"/>
                  </a:ext>
                </a:extLst>
              </a:tr>
              <a:tr h="822960">
                <a:tc>
                  <a:txBody>
                    <a:bodyPr/>
                    <a:lstStyle/>
                    <a:p>
                      <a:r>
                        <a:rPr lang="fr-FR" sz="1200">
                          <a:solidFill>
                            <a:schemeClr val="tx1"/>
                          </a:solidFill>
                          <a:effectLst/>
                          <a:latin typeface="+mn-lt"/>
                        </a:rPr>
                        <a:t>ICPF &amp; PSI </a:t>
                      </a:r>
                    </a:p>
                    <a:p>
                      <a:endParaRPr lang="fr-FR" sz="1200">
                        <a:solidFill>
                          <a:schemeClr val="tx1"/>
                        </a:solidFill>
                        <a:latin typeface="+mn-lt"/>
                      </a:endParaRPr>
                    </a:p>
                  </a:txBody>
                  <a:tcPr/>
                </a:tc>
                <a:tc>
                  <a:txBody>
                    <a:bodyPr/>
                    <a:lstStyle/>
                    <a:p>
                      <a:endParaRPr lang="fr-FR" sz="1200">
                        <a:solidFill>
                          <a:schemeClr val="tx1"/>
                        </a:solidFill>
                        <a:latin typeface="+mn-lt"/>
                      </a:endParaRPr>
                    </a:p>
                  </a:txBody>
                  <a:tcPr/>
                </a:tc>
                <a:tc>
                  <a:txBody>
                    <a:bodyPr/>
                    <a:lstStyle/>
                    <a:p>
                      <a:endParaRPr lang="fr-FR" sz="1200">
                        <a:solidFill>
                          <a:schemeClr val="tx1"/>
                        </a:solidFill>
                        <a:latin typeface="+mn-lt"/>
                      </a:endParaRPr>
                    </a:p>
                  </a:txBody>
                  <a:tcPr/>
                </a:tc>
                <a:tc>
                  <a:txBody>
                    <a:bodyPr/>
                    <a:lstStyle/>
                    <a:p>
                      <a:r>
                        <a:rPr lang="fr-FR" sz="1200" b="0" i="0" u="none" strike="noStrike" kern="1200">
                          <a:solidFill>
                            <a:schemeClr val="tx1"/>
                          </a:solidFill>
                          <a:effectLst/>
                          <a:latin typeface="+mn-lt"/>
                          <a:ea typeface="+mn-ea"/>
                          <a:cs typeface="+mn-cs"/>
                        </a:rPr>
                        <a:t>45 boulevard Richard Wallace</a:t>
                      </a:r>
                    </a:p>
                    <a:p>
                      <a:r>
                        <a:rPr lang="fr-FR" sz="1200" b="0" i="0" u="none" strike="noStrike" kern="1200">
                          <a:solidFill>
                            <a:schemeClr val="tx1"/>
                          </a:solidFill>
                          <a:effectLst/>
                          <a:latin typeface="+mn-lt"/>
                          <a:ea typeface="+mn-ea"/>
                          <a:cs typeface="+mn-cs"/>
                        </a:rPr>
                        <a:t>92 800 Puteaux – France</a:t>
                      </a:r>
                    </a:p>
                    <a:p>
                      <a:r>
                        <a:rPr lang="fr-FR" sz="1200" b="0" i="0" u="none" strike="noStrike" kern="1200">
                          <a:solidFill>
                            <a:schemeClr val="tx1"/>
                          </a:solidFill>
                          <a:effectLst/>
                          <a:latin typeface="+mn-lt"/>
                          <a:ea typeface="+mn-ea"/>
                          <a:cs typeface="+mn-cs"/>
                          <a:hlinkClick r:id="rId5">
                            <a:extLst>
                              <a:ext uri="{A12FA001-AC4F-418D-AE19-62706E023703}">
                                <ahyp:hlinkClr xmlns:ahyp="http://schemas.microsoft.com/office/drawing/2018/hyperlinkcolor" xmlns="" val="tx"/>
                              </a:ext>
                            </a:extLst>
                          </a:hlinkClick>
                        </a:rPr>
                        <a:t>+33 1 82 83 56 40</a:t>
                      </a:r>
                      <a:endParaRPr lang="fr-FR" sz="1200" b="0" i="0" u="none" strike="noStrike" kern="1200">
                        <a:solidFill>
                          <a:schemeClr val="tx1"/>
                        </a:solidFill>
                        <a:effectLst/>
                        <a:latin typeface="+mn-lt"/>
                        <a:ea typeface="+mn-ea"/>
                        <a:cs typeface="+mn-cs"/>
                      </a:endParaRPr>
                    </a:p>
                    <a:p>
                      <a:endParaRPr lang="fr-FR" sz="1200">
                        <a:solidFill>
                          <a:schemeClr val="tx1"/>
                        </a:solidFill>
                        <a:latin typeface="+mn-lt"/>
                      </a:endParaRPr>
                    </a:p>
                  </a:txBody>
                  <a:tcPr/>
                </a:tc>
                <a:tc>
                  <a:txBody>
                    <a:bodyPr/>
                    <a:lstStyle/>
                    <a:p>
                      <a:r>
                        <a:rPr lang="fr-FR" sz="1200">
                          <a:solidFill>
                            <a:schemeClr val="tx1"/>
                          </a:solidFill>
                          <a:latin typeface="+mn-lt"/>
                        </a:rPr>
                        <a:t>Création 1995</a:t>
                      </a:r>
                    </a:p>
                    <a:p>
                      <a:r>
                        <a:rPr lang="fr-FR" sz="1200">
                          <a:solidFill>
                            <a:schemeClr val="tx1"/>
                          </a:solidFill>
                          <a:latin typeface="+mn-lt"/>
                        </a:rPr>
                        <a:t>SAS</a:t>
                      </a:r>
                    </a:p>
                    <a:p>
                      <a:r>
                        <a:rPr lang="fr-FR" sz="1200">
                          <a:solidFill>
                            <a:schemeClr val="tx1"/>
                          </a:solidFill>
                          <a:latin typeface="+mn-lt"/>
                        </a:rPr>
                        <a:t>Certification de consultant formateur</a:t>
                      </a:r>
                    </a:p>
                  </a:txBody>
                  <a:tcPr/>
                </a:tc>
                <a:extLst>
                  <a:ext uri="{0D108BD9-81ED-4DB2-BD59-A6C34878D82A}">
                    <a16:rowId xmlns:a16="http://schemas.microsoft.com/office/drawing/2014/main" xmlns="" val="10003"/>
                  </a:ext>
                </a:extLst>
              </a:tr>
              <a:tr h="640080">
                <a:tc>
                  <a:txBody>
                    <a:bodyPr/>
                    <a:lstStyle/>
                    <a:p>
                      <a:pPr marL="0" marR="0" lvl="0" indent="0" algn="l" defTabSz="81281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ISQ OPQF </a:t>
                      </a:r>
                      <a:endParaRPr lang="fr-FR" sz="1200">
                        <a:solidFill>
                          <a:schemeClr val="tx1"/>
                        </a:solidFill>
                        <a:effectLst/>
                        <a:latin typeface="+mn-lt"/>
                      </a:endParaRPr>
                    </a:p>
                    <a:p>
                      <a:pPr marL="0" marR="0" indent="0" algn="l" defTabSz="812810" rtl="0" eaLnBrk="1" fontAlgn="auto" latinLnBrk="0" hangingPunct="1">
                        <a:lnSpc>
                          <a:spcPct val="100000"/>
                        </a:lnSpc>
                        <a:spcBef>
                          <a:spcPts val="0"/>
                        </a:spcBef>
                        <a:spcAft>
                          <a:spcPts val="0"/>
                        </a:spcAft>
                        <a:buClrTx/>
                        <a:buSzTx/>
                        <a:buFontTx/>
                        <a:buNone/>
                        <a:tabLst/>
                        <a:defRPr/>
                      </a:pPr>
                      <a:endParaRPr lang="fr-FR" sz="1200">
                        <a:solidFill>
                          <a:schemeClr val="tx1"/>
                        </a:solidFill>
                        <a:latin typeface="+mn-lt"/>
                      </a:endParaRPr>
                    </a:p>
                  </a:txBody>
                  <a:tcPr/>
                </a:tc>
                <a:tc>
                  <a:txBody>
                    <a:bodyPr/>
                    <a:lstStyle/>
                    <a:p>
                      <a:r>
                        <a:rPr lang="fr-FR" sz="1200" b="0" i="0" u="none" strike="noStrike" kern="1200">
                          <a:solidFill>
                            <a:schemeClr val="tx1"/>
                          </a:solidFill>
                          <a:effectLst/>
                          <a:latin typeface="+mn-lt"/>
                          <a:ea typeface="+mn-ea"/>
                          <a:cs typeface="+mn-cs"/>
                        </a:rPr>
                        <a:t>Office professionnel pour la qualification des organismes de formation professionnelle continue</a:t>
                      </a:r>
                      <a:endParaRPr lang="fr-FR" sz="1200">
                        <a:solidFill>
                          <a:schemeClr val="tx1"/>
                        </a:solidFill>
                        <a:latin typeface="+mn-lt"/>
                      </a:endParaRPr>
                    </a:p>
                  </a:txBody>
                  <a:tcPr/>
                </a:tc>
                <a:tc>
                  <a:txBody>
                    <a:bodyPr/>
                    <a:lstStyle/>
                    <a:p>
                      <a:endParaRPr lang="fr-FR" sz="1200">
                        <a:solidFill>
                          <a:schemeClr val="tx1"/>
                        </a:solidFill>
                        <a:latin typeface="+mn-lt"/>
                      </a:endParaRPr>
                    </a:p>
                  </a:txBody>
                  <a:tcPr/>
                </a:tc>
                <a:tc>
                  <a:txBody>
                    <a:bodyPr/>
                    <a:lstStyle/>
                    <a:p>
                      <a:r>
                        <a:rPr lang="fr-FR" sz="1200" b="0" i="0" u="none" strike="noStrike" kern="1200">
                          <a:solidFill>
                            <a:schemeClr val="tx1"/>
                          </a:solidFill>
                          <a:effectLst/>
                          <a:latin typeface="+mn-lt"/>
                          <a:ea typeface="+mn-ea"/>
                          <a:cs typeface="+mn-cs"/>
                        </a:rPr>
                        <a:t>96 avenue du Général Leclerc</a:t>
                      </a:r>
                      <a:r>
                        <a:rPr lang="fr-FR" sz="1200">
                          <a:solidFill>
                            <a:schemeClr val="tx1"/>
                          </a:solidFill>
                          <a:latin typeface="+mn-lt"/>
                        </a:rPr>
                        <a:t/>
                      </a:r>
                      <a:br>
                        <a:rPr lang="fr-FR" sz="1200">
                          <a:solidFill>
                            <a:schemeClr val="tx1"/>
                          </a:solidFill>
                          <a:latin typeface="+mn-lt"/>
                        </a:rPr>
                      </a:br>
                      <a:r>
                        <a:rPr lang="fr-FR" sz="1200" b="0" i="0" u="none" strike="noStrike" kern="1200">
                          <a:solidFill>
                            <a:schemeClr val="tx1"/>
                          </a:solidFill>
                          <a:effectLst/>
                          <a:latin typeface="+mn-lt"/>
                          <a:ea typeface="+mn-ea"/>
                          <a:cs typeface="+mn-cs"/>
                        </a:rPr>
                        <a:t>92514 Boulogne Billancourt </a:t>
                      </a:r>
                      <a:r>
                        <a:rPr lang="fr-FR" sz="1200">
                          <a:solidFill>
                            <a:schemeClr val="tx1"/>
                          </a:solidFill>
                          <a:latin typeface="+mn-lt"/>
                        </a:rPr>
                        <a:t/>
                      </a:r>
                      <a:br>
                        <a:rPr lang="fr-FR" sz="1200">
                          <a:solidFill>
                            <a:schemeClr val="tx1"/>
                          </a:solidFill>
                          <a:latin typeface="+mn-lt"/>
                        </a:rPr>
                      </a:br>
                      <a:r>
                        <a:rPr lang="fr-FR" sz="1200" b="0" i="0" u="none" strike="noStrike" kern="1200">
                          <a:solidFill>
                            <a:schemeClr val="tx1"/>
                          </a:solidFill>
                          <a:effectLst/>
                          <a:latin typeface="+mn-lt"/>
                          <a:ea typeface="+mn-ea"/>
                          <a:cs typeface="+mn-cs"/>
                        </a:rPr>
                        <a:t>Tel : 01 46 99 14 55 </a:t>
                      </a:r>
                      <a:r>
                        <a:rPr lang="fr-FR" sz="1200">
                          <a:solidFill>
                            <a:schemeClr val="tx1"/>
                          </a:solidFill>
                          <a:latin typeface="+mn-lt"/>
                        </a:rPr>
                        <a:t/>
                      </a:r>
                      <a:br>
                        <a:rPr lang="fr-FR" sz="1200">
                          <a:solidFill>
                            <a:schemeClr val="tx1"/>
                          </a:solidFill>
                          <a:latin typeface="+mn-lt"/>
                        </a:rPr>
                      </a:br>
                      <a:r>
                        <a:rPr lang="fr-FR" sz="1200" b="0" i="0" u="none" strike="noStrike" kern="1200">
                          <a:solidFill>
                            <a:schemeClr val="tx1"/>
                          </a:solidFill>
                          <a:effectLst/>
                          <a:latin typeface="+mn-lt"/>
                          <a:ea typeface="+mn-ea"/>
                          <a:cs typeface="+mn-cs"/>
                        </a:rPr>
                        <a:t>Mail : </a:t>
                      </a:r>
                      <a:r>
                        <a:rPr lang="fr-FR" sz="1200" b="0" i="0" u="none" strike="noStrike" kern="1200">
                          <a:solidFill>
                            <a:schemeClr val="tx1"/>
                          </a:solidFill>
                          <a:effectLst/>
                          <a:latin typeface="+mn-lt"/>
                          <a:ea typeface="+mn-ea"/>
                          <a:cs typeface="+mn-cs"/>
                          <a:hlinkClick r:id="rId6">
                            <a:extLst>
                              <a:ext uri="{A12FA001-AC4F-418D-AE19-62706E023703}">
                                <ahyp:hlinkClr xmlns:ahyp="http://schemas.microsoft.com/office/drawing/2018/hyperlinkcolor" xmlns="" val="tx"/>
                              </a:ext>
                            </a:extLst>
                          </a:hlinkClick>
                        </a:rPr>
                        <a:t>isq-opqf@isqualification.com</a:t>
                      </a:r>
                      <a:endParaRPr lang="fr-FR" sz="1200">
                        <a:solidFill>
                          <a:schemeClr val="tx1"/>
                        </a:solidFill>
                        <a:latin typeface="+mn-lt"/>
                      </a:endParaRPr>
                    </a:p>
                  </a:txBody>
                  <a:tcPr/>
                </a:tc>
                <a:tc>
                  <a:txBody>
                    <a:bodyPr/>
                    <a:lstStyle/>
                    <a:p>
                      <a:r>
                        <a:rPr lang="fr-FR" sz="1200">
                          <a:solidFill>
                            <a:schemeClr val="tx1"/>
                          </a:solidFill>
                          <a:latin typeface="+mn-lt"/>
                        </a:rPr>
                        <a:t>Création 1994</a:t>
                      </a:r>
                    </a:p>
                    <a:p>
                      <a:pPr marL="0" marR="0" lvl="0" indent="0" algn="l" defTabSz="81279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ISQ OPQF </a:t>
                      </a:r>
                      <a:endParaRPr lang="fr-FR" sz="1200">
                        <a:solidFill>
                          <a:schemeClr val="tx1"/>
                        </a:solidFill>
                        <a:effectLst/>
                        <a:latin typeface="+mn-lt"/>
                      </a:endParaRPr>
                    </a:p>
                    <a:p>
                      <a:r>
                        <a:rPr lang="fr-FR" sz="1200">
                          <a:solidFill>
                            <a:schemeClr val="tx1"/>
                          </a:solidFill>
                          <a:latin typeface="+mn-lt"/>
                        </a:rPr>
                        <a:t>Qualification des organismes de formation</a:t>
                      </a:r>
                    </a:p>
                  </a:txBody>
                  <a:tcPr/>
                </a:tc>
                <a:extLst>
                  <a:ext uri="{0D108BD9-81ED-4DB2-BD59-A6C34878D82A}">
                    <a16:rowId xmlns:a16="http://schemas.microsoft.com/office/drawing/2014/main" xmlns="" val="10004"/>
                  </a:ext>
                </a:extLst>
              </a:tr>
              <a:tr h="822960">
                <a:tc>
                  <a:txBody>
                    <a:bodyPr/>
                    <a:lstStyle/>
                    <a:p>
                      <a:pPr marL="0" marR="0" lvl="0" indent="0" algn="l" defTabSz="81281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SGS </a:t>
                      </a:r>
                      <a:endParaRPr lang="fr-FR" sz="1200">
                        <a:solidFill>
                          <a:schemeClr val="tx1"/>
                        </a:solidFill>
                        <a:effectLst/>
                        <a:latin typeface="+mn-lt"/>
                      </a:endParaRPr>
                    </a:p>
                    <a:p>
                      <a:pPr marL="0" marR="0" indent="0" algn="l" defTabSz="812810" rtl="0" eaLnBrk="1" fontAlgn="auto" latinLnBrk="0" hangingPunct="1">
                        <a:lnSpc>
                          <a:spcPct val="100000"/>
                        </a:lnSpc>
                        <a:spcBef>
                          <a:spcPts val="0"/>
                        </a:spcBef>
                        <a:spcAft>
                          <a:spcPts val="0"/>
                        </a:spcAft>
                        <a:buClrTx/>
                        <a:buSzTx/>
                        <a:buFontTx/>
                        <a:buNone/>
                        <a:tabLst/>
                        <a:defRPr/>
                      </a:pPr>
                      <a:endParaRPr lang="fr-FR" sz="1200">
                        <a:solidFill>
                          <a:schemeClr val="tx1"/>
                        </a:solidFill>
                        <a:latin typeface="+mn-lt"/>
                      </a:endParaRPr>
                    </a:p>
                  </a:txBody>
                  <a:tcPr/>
                </a:tc>
                <a:tc>
                  <a:txBody>
                    <a:bodyPr/>
                    <a:lstStyle/>
                    <a:p>
                      <a:pPr marL="0" marR="0" indent="0" algn="l" defTabSz="812810" rtl="0" eaLnBrk="1" fontAlgn="auto" latinLnBrk="0" hangingPunct="1">
                        <a:lnSpc>
                          <a:spcPct val="100000"/>
                        </a:lnSpc>
                        <a:spcBef>
                          <a:spcPts val="0"/>
                        </a:spcBef>
                        <a:spcAft>
                          <a:spcPts val="0"/>
                        </a:spcAft>
                        <a:buClrTx/>
                        <a:buSzTx/>
                        <a:buFontTx/>
                        <a:buNone/>
                        <a:tabLst/>
                        <a:defRPr/>
                      </a:pPr>
                      <a:r>
                        <a:rPr lang="fr-FR" sz="1200">
                          <a:solidFill>
                            <a:schemeClr val="tx1"/>
                          </a:solidFill>
                          <a:latin typeface="+mn-lt"/>
                        </a:rPr>
                        <a:t>Société Générale de Surveillance</a:t>
                      </a:r>
                    </a:p>
                  </a:txBody>
                  <a:tcPr/>
                </a:tc>
                <a:tc>
                  <a:txBody>
                    <a:bodyPr/>
                    <a:lstStyle/>
                    <a:p>
                      <a:endParaRPr lang="fr-FR" sz="1200">
                        <a:solidFill>
                          <a:schemeClr val="tx1"/>
                        </a:solidFill>
                        <a:latin typeface="+mn-lt"/>
                      </a:endParaRPr>
                    </a:p>
                  </a:txBody>
                  <a:tcPr/>
                </a:tc>
                <a:tc>
                  <a:txBody>
                    <a:bodyPr/>
                    <a:lstStyle/>
                    <a:p>
                      <a:r>
                        <a:rPr lang="fr-FR" sz="1200" b="1" i="0" u="none" strike="noStrike" kern="1200">
                          <a:solidFill>
                            <a:schemeClr val="tx1"/>
                          </a:solidFill>
                          <a:effectLst/>
                          <a:latin typeface="+mn-lt"/>
                          <a:ea typeface="+mn-ea"/>
                          <a:cs typeface="+mn-cs"/>
                        </a:rPr>
                        <a:t>Groupe SGS France</a:t>
                      </a:r>
                      <a:r>
                        <a:rPr lang="fr-FR" sz="1200" b="0" i="0" u="none" strike="noStrike" kern="1200">
                          <a:solidFill>
                            <a:schemeClr val="tx1"/>
                          </a:solidFill>
                          <a:effectLst/>
                          <a:latin typeface="+mn-lt"/>
                          <a:ea typeface="+mn-ea"/>
                          <a:cs typeface="+mn-cs"/>
                        </a:rPr>
                        <a:t> </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29, avenue Aristide Briand</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94111 Arcueil Cedex</a:t>
                      </a:r>
                      <a:br>
                        <a:rPr lang="fr-FR" sz="1200" b="0" i="0" u="none" strike="noStrike" kern="1200">
                          <a:solidFill>
                            <a:schemeClr val="tx1"/>
                          </a:solidFill>
                          <a:effectLst/>
                          <a:latin typeface="+mn-lt"/>
                          <a:ea typeface="+mn-ea"/>
                          <a:cs typeface="+mn-cs"/>
                        </a:rPr>
                      </a:br>
                      <a:r>
                        <a:rPr lang="fr-FR" sz="1200" b="0" i="0" u="none" strike="noStrike" kern="1200">
                          <a:solidFill>
                            <a:schemeClr val="tx1"/>
                          </a:solidFill>
                          <a:effectLst/>
                          <a:latin typeface="+mn-lt"/>
                          <a:ea typeface="+mn-ea"/>
                          <a:cs typeface="+mn-cs"/>
                        </a:rPr>
                        <a:t>France</a:t>
                      </a:r>
                    </a:p>
                    <a:p>
                      <a:r>
                        <a:rPr lang="fr-FR" sz="1200" b="0" i="0" u="none" strike="noStrike" kern="1200" cap="all">
                          <a:solidFill>
                            <a:schemeClr val="tx1"/>
                          </a:solidFill>
                          <a:effectLst/>
                          <a:latin typeface="+mn-lt"/>
                          <a:ea typeface="+mn-ea"/>
                          <a:cs typeface="+mn-cs"/>
                        </a:rPr>
                        <a:t>T</a:t>
                      </a:r>
                      <a:r>
                        <a:rPr lang="fr-FR" sz="1200" b="0" i="0" u="none" strike="noStrike" kern="1200">
                          <a:solidFill>
                            <a:schemeClr val="tx1"/>
                          </a:solidFill>
                          <a:effectLst/>
                          <a:latin typeface="+mn-lt"/>
                          <a:ea typeface="+mn-ea"/>
                          <a:cs typeface="+mn-cs"/>
                          <a:hlinkClick r:id="rId7">
                            <a:extLst>
                              <a:ext uri="{A12FA001-AC4F-418D-AE19-62706E023703}">
                                <ahyp:hlinkClr xmlns:ahyp="http://schemas.microsoft.com/office/drawing/2018/hyperlinkcolor" xmlns="" val="tx"/>
                              </a:ext>
                            </a:extLst>
                          </a:hlinkClick>
                        </a:rPr>
                        <a:t>+33 1 41 24 88 88</a:t>
                      </a:r>
                      <a:endParaRPr lang="fr-FR" sz="1200" b="0" i="0" u="none" strike="noStrike" kern="1200">
                        <a:solidFill>
                          <a:schemeClr val="tx1"/>
                        </a:solidFill>
                        <a:effectLst/>
                        <a:latin typeface="+mn-lt"/>
                        <a:ea typeface="+mn-ea"/>
                        <a:cs typeface="+mn-cs"/>
                      </a:endParaRPr>
                    </a:p>
                    <a:p>
                      <a:r>
                        <a:rPr lang="fr-FR" sz="1200" b="0" i="0" u="none" strike="noStrike" kern="1200">
                          <a:solidFill>
                            <a:schemeClr val="tx1"/>
                          </a:solidFill>
                          <a:effectLst/>
                          <a:latin typeface="+mn-lt"/>
                          <a:ea typeface="+mn-ea"/>
                          <a:cs typeface="+mn-cs"/>
                          <a:hlinkClick r:id="rId8">
                            <a:extLst>
                              <a:ext uri="{A12FA001-AC4F-418D-AE19-62706E023703}">
                                <ahyp:hlinkClr xmlns:ahyp="http://schemas.microsoft.com/office/drawing/2018/hyperlinkcolor" xmlns="" val="tx"/>
                              </a:ext>
                            </a:extLst>
                          </a:hlinkClick>
                        </a:rPr>
                        <a:t>fr.certiformation@sgs.com</a:t>
                      </a:r>
                      <a:r>
                        <a:rPr lang="fr-FR" sz="1200" b="0" i="0" u="none" strike="noStrike" kern="1200">
                          <a:solidFill>
                            <a:schemeClr val="tx1"/>
                          </a:solidFill>
                          <a:effectLst/>
                          <a:latin typeface="+mn-lt"/>
                          <a:ea typeface="+mn-ea"/>
                          <a:cs typeface="+mn-cs"/>
                        </a:rPr>
                        <a:t> </a:t>
                      </a:r>
                      <a:endParaRPr lang="fr-FR" sz="1200">
                        <a:solidFill>
                          <a:schemeClr val="tx1"/>
                        </a:solidFill>
                        <a:latin typeface="+mn-lt"/>
                      </a:endParaRPr>
                    </a:p>
                  </a:txBody>
                  <a:tcPr/>
                </a:tc>
                <a:tc>
                  <a:txBody>
                    <a:bodyPr/>
                    <a:lstStyle/>
                    <a:p>
                      <a:r>
                        <a:rPr lang="fr-FR" sz="1200" u="none" dirty="0">
                          <a:solidFill>
                            <a:schemeClr val="tx1"/>
                          </a:solidFill>
                          <a:latin typeface="+mn-lt"/>
                        </a:rPr>
                        <a:t>Création 1878</a:t>
                      </a:r>
                    </a:p>
                    <a:p>
                      <a:r>
                        <a:rPr lang="fr-FR" sz="1200" u="none" dirty="0">
                          <a:solidFill>
                            <a:schemeClr val="tx1"/>
                          </a:solidFill>
                          <a:latin typeface="+mn-lt"/>
                        </a:rPr>
                        <a:t>Suisse</a:t>
                      </a:r>
                    </a:p>
                    <a:p>
                      <a:r>
                        <a:rPr lang="fr-FR" sz="1200" u="none" dirty="0">
                          <a:solidFill>
                            <a:schemeClr val="tx1"/>
                          </a:solidFill>
                          <a:latin typeface="+mn-lt"/>
                        </a:rPr>
                        <a:t>Société Anonyme</a:t>
                      </a:r>
                    </a:p>
                    <a:p>
                      <a:r>
                        <a:rPr lang="fr-FR" sz="1200" b="0" i="0" u="none" strike="noStrike" kern="1200" dirty="0">
                          <a:solidFill>
                            <a:schemeClr val="tx1"/>
                          </a:solidFill>
                          <a:effectLst/>
                          <a:latin typeface="+mn-lt"/>
                          <a:ea typeface="+mn-ea"/>
                          <a:cs typeface="+mn-cs"/>
                        </a:rPr>
                        <a:t>Services dans les domaines du contrôle, de la vérification, de l'analyse et de la certification</a:t>
                      </a:r>
                      <a:endParaRPr lang="fr-FR" sz="1200" u="none" dirty="0">
                        <a:solidFill>
                          <a:schemeClr val="tx1"/>
                        </a:solidFill>
                        <a:latin typeface="+mn-lt"/>
                      </a:endParaRPr>
                    </a:p>
                    <a:p>
                      <a:endParaRPr lang="fr-FR" sz="1200" u="none" dirty="0">
                        <a:solidFill>
                          <a:schemeClr val="tx1"/>
                        </a:solidFill>
                        <a:latin typeface="+mn-lt"/>
                      </a:endParaRPr>
                    </a:p>
                  </a:txBody>
                  <a:tcPr/>
                </a:tc>
                <a:extLst>
                  <a:ext uri="{0D108BD9-81ED-4DB2-BD59-A6C34878D82A}">
                    <a16:rowId xmlns:a16="http://schemas.microsoft.com/office/drawing/2014/main" xmlns="" val="10005"/>
                  </a:ext>
                </a:extLst>
              </a:tr>
            </a:tbl>
          </a:graphicData>
        </a:graphic>
      </p:graphicFrame>
      <p:pic>
        <p:nvPicPr>
          <p:cNvPr id="6" name="Image 5">
            <a:extLst>
              <a:ext uri="{FF2B5EF4-FFF2-40B4-BE49-F238E27FC236}">
                <a16:creationId xmlns:a16="http://schemas.microsoft.com/office/drawing/2014/main" xmlns="" id="{1039113C-839F-CF49-88FA-DA7AB974A86E}"/>
              </a:ext>
            </a:extLst>
          </p:cNvPr>
          <p:cNvPicPr>
            <a:picLocks noChangeAspect="1"/>
          </p:cNvPicPr>
          <p:nvPr/>
        </p:nvPicPr>
        <p:blipFill>
          <a:blip r:embed="rId9"/>
          <a:stretch>
            <a:fillRect/>
          </a:stretch>
        </p:blipFill>
        <p:spPr>
          <a:xfrm>
            <a:off x="3595517" y="1563788"/>
            <a:ext cx="1204218" cy="497060"/>
          </a:xfrm>
          <a:prstGeom prst="rect">
            <a:avLst/>
          </a:prstGeom>
        </p:spPr>
      </p:pic>
      <p:pic>
        <p:nvPicPr>
          <p:cNvPr id="7" name="Image 6">
            <a:extLst>
              <a:ext uri="{FF2B5EF4-FFF2-40B4-BE49-F238E27FC236}">
                <a16:creationId xmlns:a16="http://schemas.microsoft.com/office/drawing/2014/main" xmlns="" id="{C8EB6074-B8F0-2447-AE8C-2E9AD83B19D5}"/>
              </a:ext>
            </a:extLst>
          </p:cNvPr>
          <p:cNvPicPr>
            <a:picLocks noChangeAspect="1"/>
          </p:cNvPicPr>
          <p:nvPr/>
        </p:nvPicPr>
        <p:blipFill>
          <a:blip r:embed="rId10"/>
          <a:stretch>
            <a:fillRect/>
          </a:stretch>
        </p:blipFill>
        <p:spPr>
          <a:xfrm>
            <a:off x="3856641" y="2496544"/>
            <a:ext cx="651859" cy="814824"/>
          </a:xfrm>
          <a:prstGeom prst="rect">
            <a:avLst/>
          </a:prstGeom>
        </p:spPr>
      </p:pic>
      <p:pic>
        <p:nvPicPr>
          <p:cNvPr id="8" name="Image 7">
            <a:extLst>
              <a:ext uri="{FF2B5EF4-FFF2-40B4-BE49-F238E27FC236}">
                <a16:creationId xmlns:a16="http://schemas.microsoft.com/office/drawing/2014/main" xmlns="" id="{29BFB24A-D571-FA45-AC32-D6D43E6B7E45}"/>
              </a:ext>
            </a:extLst>
          </p:cNvPr>
          <p:cNvPicPr>
            <a:picLocks noChangeAspect="1"/>
          </p:cNvPicPr>
          <p:nvPr/>
        </p:nvPicPr>
        <p:blipFill>
          <a:blip r:embed="rId11"/>
          <a:stretch>
            <a:fillRect/>
          </a:stretch>
        </p:blipFill>
        <p:spPr>
          <a:xfrm>
            <a:off x="3547570" y="3603580"/>
            <a:ext cx="1270000" cy="558800"/>
          </a:xfrm>
          <a:prstGeom prst="rect">
            <a:avLst/>
          </a:prstGeom>
        </p:spPr>
      </p:pic>
      <p:pic>
        <p:nvPicPr>
          <p:cNvPr id="9" name="Image 8">
            <a:extLst>
              <a:ext uri="{FF2B5EF4-FFF2-40B4-BE49-F238E27FC236}">
                <a16:creationId xmlns:a16="http://schemas.microsoft.com/office/drawing/2014/main" xmlns="" id="{B5952ED6-5BBF-7146-B374-96DF83E01C1A}"/>
              </a:ext>
            </a:extLst>
          </p:cNvPr>
          <p:cNvPicPr>
            <a:picLocks noChangeAspect="1"/>
          </p:cNvPicPr>
          <p:nvPr/>
        </p:nvPicPr>
        <p:blipFill>
          <a:blip r:embed="rId12"/>
          <a:stretch>
            <a:fillRect/>
          </a:stretch>
        </p:blipFill>
        <p:spPr>
          <a:xfrm>
            <a:off x="3517812" y="4317651"/>
            <a:ext cx="1328855" cy="698943"/>
          </a:xfrm>
          <a:prstGeom prst="rect">
            <a:avLst/>
          </a:prstGeom>
        </p:spPr>
      </p:pic>
      <p:pic>
        <p:nvPicPr>
          <p:cNvPr id="10" name="Image 9">
            <a:extLst>
              <a:ext uri="{FF2B5EF4-FFF2-40B4-BE49-F238E27FC236}">
                <a16:creationId xmlns:a16="http://schemas.microsoft.com/office/drawing/2014/main" xmlns="" id="{E9B1043E-8DAF-BD4D-9D8E-9194413F2396}"/>
              </a:ext>
            </a:extLst>
          </p:cNvPr>
          <p:cNvPicPr>
            <a:picLocks noChangeAspect="1"/>
          </p:cNvPicPr>
          <p:nvPr/>
        </p:nvPicPr>
        <p:blipFill>
          <a:blip r:embed="rId13"/>
          <a:stretch>
            <a:fillRect/>
          </a:stretch>
        </p:blipFill>
        <p:spPr>
          <a:xfrm>
            <a:off x="3487316" y="5151842"/>
            <a:ext cx="1311082" cy="1311082"/>
          </a:xfrm>
          <a:prstGeom prst="rect">
            <a:avLst/>
          </a:prstGeom>
        </p:spPr>
      </p:pic>
      <p:sp>
        <p:nvSpPr>
          <p:cNvPr id="4" name="Espace réservé du numéro de diapositive 3"/>
          <p:cNvSpPr>
            <a:spLocks noGrp="1"/>
          </p:cNvSpPr>
          <p:nvPr>
            <p:ph type="sldNum" sz="quarter" idx="12"/>
          </p:nvPr>
        </p:nvSpPr>
        <p:spPr/>
        <p:txBody>
          <a:bodyPr/>
          <a:lstStyle/>
          <a:p>
            <a:pPr>
              <a:defRPr/>
            </a:pPr>
            <a:fld id="{7183E63D-3F0E-4459-9B72-85B77E9B9620}" type="slidenum">
              <a:rPr lang="fr-FR" sz="1600" smtClean="0"/>
              <a:pPr>
                <a:defRPr/>
              </a:pPr>
              <a:t>36</a:t>
            </a:fld>
            <a:endParaRPr lang="fr-FR" sz="1600"/>
          </a:p>
        </p:txBody>
      </p:sp>
    </p:spTree>
    <p:extLst>
      <p:ext uri="{BB962C8B-B14F-4D97-AF65-F5344CB8AC3E}">
        <p14:creationId xmlns:p14="http://schemas.microsoft.com/office/powerpoint/2010/main" val="3538943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chor="ctr">
            <a:spAutoFit/>
          </a:bodyPr>
          <a:lstStyle/>
          <a:p>
            <a:pPr marL="189226"/>
            <a:r>
              <a:rPr lang="fr-FR" b="1" spc="-5" dirty="0">
                <a:solidFill>
                  <a:schemeClr val="tx1"/>
                </a:solidFill>
              </a:rPr>
              <a:t>Calendrier</a:t>
            </a:r>
            <a:endParaRPr b="1" spc="-11" dirty="0">
              <a:solidFill>
                <a:schemeClr val="tx1"/>
              </a:solidFill>
            </a:endParaRPr>
          </a:p>
        </p:txBody>
      </p:sp>
      <p:sp>
        <p:nvSpPr>
          <p:cNvPr id="4" name="Espace réservé du contenu 3">
            <a:extLst>
              <a:ext uri="{FF2B5EF4-FFF2-40B4-BE49-F238E27FC236}">
                <a16:creationId xmlns:a16="http://schemas.microsoft.com/office/drawing/2014/main" xmlns="" id="{E0454538-79DE-46EA-881D-BD2DAC18BB40}"/>
              </a:ext>
            </a:extLst>
          </p:cNvPr>
          <p:cNvSpPr>
            <a:spLocks noGrp="1"/>
          </p:cNvSpPr>
          <p:nvPr>
            <p:ph idx="1"/>
          </p:nvPr>
        </p:nvSpPr>
        <p:spPr/>
        <p:txBody>
          <a:bodyPr>
            <a:normAutofit fontScale="92500" lnSpcReduction="20000"/>
          </a:bodyPr>
          <a:lstStyle/>
          <a:p>
            <a:r>
              <a:rPr lang="fr-FR" sz="2800" b="1" dirty="0">
                <a:solidFill>
                  <a:srgbClr val="FF0000"/>
                </a:solidFill>
              </a:rPr>
              <a:t>1er janvier 2021 </a:t>
            </a:r>
            <a:r>
              <a:rPr lang="fr-FR" sz="2800" dirty="0"/>
              <a:t>: certification obligatoire pour les prestataires ayant recours à des financements publics et/ou mutualises (CFA 1</a:t>
            </a:r>
            <a:r>
              <a:rPr lang="fr-FR" sz="2800" baseline="30000" dirty="0"/>
              <a:t>er</a:t>
            </a:r>
            <a:r>
              <a:rPr lang="fr-FR" sz="2800" dirty="0"/>
              <a:t> janvier 2022) </a:t>
            </a:r>
          </a:p>
          <a:p>
            <a:endParaRPr lang="fr-FR" sz="2800" dirty="0"/>
          </a:p>
          <a:p>
            <a:r>
              <a:rPr lang="fr-FR" sz="2800" dirty="0"/>
              <a:t>Avant le 1</a:t>
            </a:r>
            <a:r>
              <a:rPr lang="fr-FR" sz="2800" baseline="30000" dirty="0"/>
              <a:t>er</a:t>
            </a:r>
            <a:r>
              <a:rPr lang="fr-FR" sz="2800" dirty="0"/>
              <a:t> janvier 2021 :</a:t>
            </a:r>
          </a:p>
          <a:p>
            <a:r>
              <a:rPr lang="fr-FR" sz="2800" dirty="0"/>
              <a:t>Application des </a:t>
            </a:r>
            <a:r>
              <a:rPr lang="fr-FR" sz="2800" dirty="0" err="1"/>
              <a:t>procédures</a:t>
            </a:r>
            <a:r>
              <a:rPr lang="fr-FR" sz="2800" dirty="0"/>
              <a:t> </a:t>
            </a:r>
            <a:r>
              <a:rPr lang="fr-FR" sz="2800" dirty="0" err="1"/>
              <a:t>qualite</a:t>
            </a:r>
            <a:r>
              <a:rPr lang="fr-FR" sz="2800" dirty="0"/>
              <a:t>́ issues de la loi de 2014 :</a:t>
            </a:r>
          </a:p>
          <a:p>
            <a:pPr marL="800100" lvl="1" indent="-342900"/>
            <a:r>
              <a:rPr lang="fr-FR" sz="2400" dirty="0" err="1"/>
              <a:t>Procédures</a:t>
            </a:r>
            <a:r>
              <a:rPr lang="fr-FR" sz="2400" dirty="0"/>
              <a:t> en cours des </a:t>
            </a:r>
            <a:r>
              <a:rPr lang="fr-FR" sz="2400" dirty="0" err="1"/>
              <a:t>différents</a:t>
            </a:r>
            <a:r>
              <a:rPr lang="fr-FR" sz="2400" dirty="0"/>
              <a:t> financeurs (dont </a:t>
            </a:r>
            <a:r>
              <a:rPr lang="fr-FR" sz="2400" dirty="0" err="1"/>
              <a:t>Datadock</a:t>
            </a:r>
            <a:r>
              <a:rPr lang="fr-FR" sz="2400" dirty="0"/>
              <a:t>)</a:t>
            </a:r>
          </a:p>
          <a:p>
            <a:pPr marL="800100" lvl="1" indent="-342900"/>
            <a:r>
              <a:rPr lang="fr-FR" sz="2400" dirty="0"/>
              <a:t>Certifications de la liste </a:t>
            </a:r>
            <a:r>
              <a:rPr lang="fr-FR" sz="2400" dirty="0" err="1"/>
              <a:t>Cnefop</a:t>
            </a:r>
            <a:endParaRPr lang="fr-FR" sz="2400" dirty="0"/>
          </a:p>
          <a:p>
            <a:pPr marL="800100" lvl="1" indent="-342900"/>
            <a:r>
              <a:rPr lang="fr-FR" sz="2400" dirty="0" err="1"/>
              <a:t>Contrôle</a:t>
            </a:r>
            <a:r>
              <a:rPr lang="fr-FR" sz="2400" dirty="0"/>
              <a:t> qualité des financeurs </a:t>
            </a:r>
            <a:r>
              <a:rPr lang="fr-FR" sz="2400" dirty="0" err="1"/>
              <a:t>désignés</a:t>
            </a:r>
            <a:r>
              <a:rPr lang="fr-FR" sz="2400" dirty="0"/>
              <a:t> </a:t>
            </a:r>
            <a:endParaRPr lang="fr-FR" sz="7200" dirty="0"/>
          </a:p>
          <a:p>
            <a:endParaRPr lang="fr-FR" sz="2800" dirty="0"/>
          </a:p>
          <a:p>
            <a:r>
              <a:rPr lang="fr-FR" sz="2800" dirty="0"/>
              <a:t>Pour les nouveaux financeurs (comme la CDC) </a:t>
            </a:r>
          </a:p>
          <a:p>
            <a:pPr marL="800100" lvl="1" indent="-342900"/>
            <a:r>
              <a:rPr lang="fr-FR" sz="2400" dirty="0" err="1"/>
              <a:t>Contrôle</a:t>
            </a:r>
            <a:r>
              <a:rPr lang="fr-FR" sz="2400" dirty="0"/>
              <a:t> </a:t>
            </a:r>
            <a:r>
              <a:rPr lang="fr-FR" sz="2400" dirty="0" err="1"/>
              <a:t>qualite</a:t>
            </a:r>
            <a:r>
              <a:rPr lang="fr-FR" sz="2400" dirty="0"/>
              <a:t>́ à partir de janvier 2021 </a:t>
            </a:r>
            <a:endParaRPr lang="fr-FR" sz="7200" dirty="0"/>
          </a:p>
          <a:p>
            <a:endParaRPr lang="fr-FR" dirty="0"/>
          </a:p>
        </p:txBody>
      </p:sp>
      <p:sp>
        <p:nvSpPr>
          <p:cNvPr id="2" name="Espace réservé du numéro de diapositive 1"/>
          <p:cNvSpPr>
            <a:spLocks noGrp="1"/>
          </p:cNvSpPr>
          <p:nvPr>
            <p:ph type="sldNum" sz="quarter" idx="12"/>
          </p:nvPr>
        </p:nvSpPr>
        <p:spPr>
          <a:xfrm>
            <a:off x="7265194" y="6309320"/>
            <a:ext cx="2314575" cy="365125"/>
          </a:xfrm>
        </p:spPr>
        <p:txBody>
          <a:bodyPr/>
          <a:lstStyle/>
          <a:p>
            <a:pPr>
              <a:defRPr/>
            </a:pPr>
            <a:fld id="{9406A379-C69B-461F-96F8-C94172148C3C}" type="slidenum">
              <a:rPr lang="fr-FR" sz="1600" smtClean="0"/>
              <a:pPr>
                <a:defRPr/>
              </a:pPr>
              <a:t>37</a:t>
            </a:fld>
            <a:endParaRPr lang="fr-FR" sz="1600"/>
          </a:p>
        </p:txBody>
      </p:sp>
    </p:spTree>
    <p:extLst>
      <p:ext uri="{BB962C8B-B14F-4D97-AF65-F5344CB8AC3E}">
        <p14:creationId xmlns:p14="http://schemas.microsoft.com/office/powerpoint/2010/main" val="1110450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8552" y="364835"/>
            <a:ext cx="7620000" cy="437812"/>
          </a:xfrm>
          <a:prstGeom prst="rect">
            <a:avLst/>
          </a:prstGeom>
        </p:spPr>
        <p:txBody>
          <a:bodyPr vert="horz" wrap="square" lIns="0" tIns="0" rIns="0" bIns="0" rtlCol="0" anchor="ctr">
            <a:spAutoFit/>
          </a:bodyPr>
          <a:lstStyle/>
          <a:p>
            <a:pPr marL="189226"/>
            <a:r>
              <a:rPr lang="fr-FR" b="1" spc="-5">
                <a:solidFill>
                  <a:schemeClr val="tx1"/>
                </a:solidFill>
              </a:rPr>
              <a:t>Calendrier</a:t>
            </a:r>
            <a:endParaRPr b="1" spc="-11">
              <a:solidFill>
                <a:schemeClr val="tx1"/>
              </a:solidFill>
            </a:endParaRPr>
          </a:p>
        </p:txBody>
      </p:sp>
      <p:pic>
        <p:nvPicPr>
          <p:cNvPr id="4" name="Image 3">
            <a:extLst>
              <a:ext uri="{FF2B5EF4-FFF2-40B4-BE49-F238E27FC236}">
                <a16:creationId xmlns:a16="http://schemas.microsoft.com/office/drawing/2014/main" xmlns="" id="{C0849C11-1326-0349-BC5B-2F333AA56942}"/>
              </a:ext>
            </a:extLst>
          </p:cNvPr>
          <p:cNvPicPr>
            <a:picLocks noChangeAspect="1"/>
          </p:cNvPicPr>
          <p:nvPr/>
        </p:nvPicPr>
        <p:blipFill>
          <a:blip r:embed="rId2"/>
          <a:stretch>
            <a:fillRect/>
          </a:stretch>
        </p:blipFill>
        <p:spPr>
          <a:xfrm>
            <a:off x="679004" y="1412776"/>
            <a:ext cx="7685298" cy="4680520"/>
          </a:xfrm>
          <a:prstGeom prst="rect">
            <a:avLst/>
          </a:prstGeom>
        </p:spPr>
      </p:pic>
      <p:sp>
        <p:nvSpPr>
          <p:cNvPr id="2" name="Espace réservé du numéro de diapositive 1"/>
          <p:cNvSpPr>
            <a:spLocks noGrp="1"/>
          </p:cNvSpPr>
          <p:nvPr>
            <p:ph type="sldNum" sz="quarter" idx="12"/>
          </p:nvPr>
        </p:nvSpPr>
        <p:spPr>
          <a:xfrm>
            <a:off x="7265194" y="6309320"/>
            <a:ext cx="2314575" cy="365125"/>
          </a:xfrm>
        </p:spPr>
        <p:txBody>
          <a:bodyPr/>
          <a:lstStyle/>
          <a:p>
            <a:pPr>
              <a:defRPr/>
            </a:pPr>
            <a:fld id="{9406A379-C69B-461F-96F8-C94172148C3C}" type="slidenum">
              <a:rPr lang="fr-FR" sz="1600" smtClean="0"/>
              <a:pPr>
                <a:defRPr/>
              </a:pPr>
              <a:t>38</a:t>
            </a:fld>
            <a:endParaRPr lang="fr-FR" sz="1600"/>
          </a:p>
        </p:txBody>
      </p:sp>
    </p:spTree>
    <p:extLst>
      <p:ext uri="{BB962C8B-B14F-4D97-AF65-F5344CB8AC3E}">
        <p14:creationId xmlns:p14="http://schemas.microsoft.com/office/powerpoint/2010/main" val="4075672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066A9E3E-3F3F-40EF-B72E-2C3F343AB29E}"/>
              </a:ext>
            </a:extLst>
          </p:cNvPr>
          <p:cNvSpPr>
            <a:spLocks noGrp="1"/>
          </p:cNvSpPr>
          <p:nvPr>
            <p:ph type="ctrTitle"/>
          </p:nvPr>
        </p:nvSpPr>
        <p:spPr/>
        <p:txBody>
          <a:bodyPr/>
          <a:lstStyle/>
          <a:p>
            <a:r>
              <a:rPr lang="fr-FR" sz="5400" b="1" dirty="0"/>
              <a:t>Analyse détaillée du nouveau référentiel</a:t>
            </a:r>
            <a:endParaRPr lang="fr-FR" dirty="0"/>
          </a:p>
        </p:txBody>
      </p:sp>
      <p:sp>
        <p:nvSpPr>
          <p:cNvPr id="5" name="Sous-titre 4">
            <a:extLst>
              <a:ext uri="{FF2B5EF4-FFF2-40B4-BE49-F238E27FC236}">
                <a16:creationId xmlns:a16="http://schemas.microsoft.com/office/drawing/2014/main" xmlns="" id="{0F356029-0E4B-41F3-BD8E-FD0235DE3F18}"/>
              </a:ext>
            </a:extLst>
          </p:cNvPr>
          <p:cNvSpPr>
            <a:spLocks noGrp="1"/>
          </p:cNvSpPr>
          <p:nvPr>
            <p:ph type="subTitle" idx="1"/>
          </p:nvPr>
        </p:nvSpPr>
        <p:spPr/>
        <p:txBody>
          <a:bodyPr/>
          <a:lstStyle/>
          <a:p>
            <a:endParaRPr lang="fr-FR"/>
          </a:p>
        </p:txBody>
      </p:sp>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39</a:t>
            </a:fld>
            <a:endParaRPr lang="fr-FR" sz="1600"/>
          </a:p>
        </p:txBody>
      </p:sp>
    </p:spTree>
    <p:extLst>
      <p:ext uri="{BB962C8B-B14F-4D97-AF65-F5344CB8AC3E}">
        <p14:creationId xmlns:p14="http://schemas.microsoft.com/office/powerpoint/2010/main" val="161933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2CECD9-BCAE-46E1-A450-56CD99EA6903}"/>
              </a:ext>
            </a:extLst>
          </p:cNvPr>
          <p:cNvSpPr>
            <a:spLocks noGrp="1"/>
          </p:cNvSpPr>
          <p:nvPr>
            <p:ph type="title"/>
          </p:nvPr>
        </p:nvSpPr>
        <p:spPr/>
        <p:txBody>
          <a:bodyPr/>
          <a:lstStyle/>
          <a:p>
            <a:r>
              <a:rPr lang="fr-FR" dirty="0"/>
              <a:t>Coordonnées des présents</a:t>
            </a:r>
          </a:p>
        </p:txBody>
      </p:sp>
      <p:sp>
        <p:nvSpPr>
          <p:cNvPr id="3" name="Espace réservé du contenu 2">
            <a:extLst>
              <a:ext uri="{FF2B5EF4-FFF2-40B4-BE49-F238E27FC236}">
                <a16:creationId xmlns:a16="http://schemas.microsoft.com/office/drawing/2014/main" xmlns="" id="{8867A75C-7131-48BD-9685-5D8D93FD53CE}"/>
              </a:ext>
            </a:extLst>
          </p:cNvPr>
          <p:cNvSpPr>
            <a:spLocks noGrp="1"/>
          </p:cNvSpPr>
          <p:nvPr>
            <p:ph idx="1"/>
          </p:nvPr>
        </p:nvSpPr>
        <p:spPr/>
        <p:txBody>
          <a:bodyPr>
            <a:normAutofit fontScale="92500" lnSpcReduction="10000"/>
          </a:bodyPr>
          <a:lstStyle/>
          <a:p>
            <a:r>
              <a:rPr lang="fr-FR" dirty="0" err="1" smtClean="0"/>
              <a:t>CIFPr</a:t>
            </a:r>
            <a:r>
              <a:rPr lang="fr-FR" dirty="0" smtClean="0"/>
              <a:t>: Nathalie Cohen </a:t>
            </a:r>
            <a:r>
              <a:rPr lang="fr-FR" dirty="0" smtClean="0">
                <a:hlinkClick r:id="rId2"/>
              </a:rPr>
              <a:t>kalicohen@hotmail.fr</a:t>
            </a:r>
            <a:r>
              <a:rPr lang="fr-FR" dirty="0" smtClean="0"/>
              <a:t> 0664706443</a:t>
            </a:r>
          </a:p>
          <a:p>
            <a:r>
              <a:rPr lang="fr-FR" dirty="0" smtClean="0"/>
              <a:t>ESPACE ATD (</a:t>
            </a:r>
            <a:r>
              <a:rPr lang="fr-FR" dirty="0" err="1" smtClean="0"/>
              <a:t>IeA</a:t>
            </a:r>
            <a:r>
              <a:rPr lang="fr-FR" dirty="0" smtClean="0"/>
              <a:t> /</a:t>
            </a:r>
            <a:r>
              <a:rPr lang="fr-FR" dirty="0" err="1" smtClean="0"/>
              <a:t>In@formea</a:t>
            </a:r>
            <a:r>
              <a:rPr lang="fr-FR" dirty="0" smtClean="0"/>
              <a:t>): </a:t>
            </a:r>
            <a:r>
              <a:rPr lang="fr-FR" dirty="0" smtClean="0"/>
              <a:t>Stéphanie </a:t>
            </a:r>
            <a:r>
              <a:rPr lang="fr-FR" dirty="0" err="1" smtClean="0"/>
              <a:t>Davin</a:t>
            </a:r>
            <a:r>
              <a:rPr lang="fr-FR" dirty="0" smtClean="0"/>
              <a:t> (0764326459) </a:t>
            </a:r>
            <a:r>
              <a:rPr lang="fr-FR" dirty="0" smtClean="0">
                <a:hlinkClick r:id="rId3"/>
              </a:rPr>
              <a:t>analysetridimensionelle@gmail.com</a:t>
            </a:r>
            <a:r>
              <a:rPr lang="fr-FR" dirty="0" smtClean="0"/>
              <a:t> </a:t>
            </a:r>
            <a:r>
              <a:rPr lang="fr-FR" dirty="0" smtClean="0"/>
              <a:t>(Myriam </a:t>
            </a:r>
            <a:r>
              <a:rPr lang="fr-FR" dirty="0" err="1" smtClean="0"/>
              <a:t>Goffard</a:t>
            </a:r>
            <a:r>
              <a:rPr lang="fr-FR" dirty="0" smtClean="0"/>
              <a:t> 0682258480 </a:t>
            </a:r>
            <a:r>
              <a:rPr lang="fr-FR" dirty="0" smtClean="0">
                <a:hlinkClick r:id="rId4"/>
              </a:rPr>
              <a:t>myriam.goffard</a:t>
            </a:r>
            <a:r>
              <a:rPr lang="fr-FR" dirty="0" smtClean="0">
                <a:hlinkClick r:id="rId4"/>
              </a:rPr>
              <a:t>@espaceatd.fr</a:t>
            </a:r>
            <a:r>
              <a:rPr lang="fr-FR" dirty="0" smtClean="0"/>
              <a:t> </a:t>
            </a:r>
            <a:r>
              <a:rPr lang="fr-FR" dirty="0" smtClean="0"/>
              <a:t>)</a:t>
            </a:r>
            <a:endParaRPr lang="fr-FR" dirty="0" smtClean="0"/>
          </a:p>
          <a:p>
            <a:r>
              <a:rPr lang="fr-FR" dirty="0" smtClean="0"/>
              <a:t>GREFOR Claudie Bertrand </a:t>
            </a:r>
            <a:r>
              <a:rPr lang="fr-FR" dirty="0" smtClean="0">
                <a:hlinkClick r:id="rId5"/>
              </a:rPr>
              <a:t>bclaudie90@gmail.com</a:t>
            </a:r>
            <a:r>
              <a:rPr lang="fr-FR" dirty="0" smtClean="0"/>
              <a:t> 0681636723 Marc </a:t>
            </a:r>
            <a:r>
              <a:rPr lang="fr-FR" dirty="0" err="1" smtClean="0"/>
              <a:t>Bittar</a:t>
            </a:r>
            <a:r>
              <a:rPr lang="fr-FR" dirty="0" smtClean="0"/>
              <a:t> </a:t>
            </a:r>
            <a:r>
              <a:rPr lang="fr-FR" dirty="0" smtClean="0">
                <a:hlinkClick r:id="rId6"/>
              </a:rPr>
              <a:t>marc.bittard@etreavec.fr</a:t>
            </a:r>
            <a:r>
              <a:rPr lang="fr-FR" dirty="0" smtClean="0"/>
              <a:t> 0619571900</a:t>
            </a:r>
          </a:p>
          <a:p>
            <a:r>
              <a:rPr lang="fr-FR" dirty="0" smtClean="0"/>
              <a:t>IABFS: représenté par Serge Cueille et Michelle </a:t>
            </a:r>
            <a:r>
              <a:rPr lang="fr-FR" dirty="0" err="1" smtClean="0"/>
              <a:t>Blateau</a:t>
            </a:r>
            <a:endParaRPr lang="fr-FR" dirty="0" smtClean="0"/>
          </a:p>
          <a:p>
            <a:r>
              <a:rPr lang="fr-FR" dirty="0" smtClean="0"/>
              <a:t>INDIGO FORMATIONS: Alain </a:t>
            </a:r>
            <a:r>
              <a:rPr lang="fr-FR" dirty="0" err="1" smtClean="0"/>
              <a:t>Héril</a:t>
            </a:r>
            <a:r>
              <a:rPr lang="fr-FR" dirty="0" smtClean="0"/>
              <a:t> </a:t>
            </a:r>
            <a:r>
              <a:rPr lang="fr-FR" dirty="0" smtClean="0">
                <a:hlinkClick r:id="rId7"/>
              </a:rPr>
              <a:t>indigo.formations@orange.fr</a:t>
            </a:r>
            <a:r>
              <a:rPr lang="fr-FR" dirty="0" smtClean="0"/>
              <a:t> 0169038451</a:t>
            </a:r>
          </a:p>
          <a:p>
            <a:r>
              <a:rPr lang="fr-FR" dirty="0" smtClean="0"/>
              <a:t>INECAT: Aurore Cassegrain </a:t>
            </a:r>
            <a:r>
              <a:rPr lang="fr-FR" dirty="0" smtClean="0">
                <a:hlinkClick r:id="rId8"/>
              </a:rPr>
              <a:t>aurorecass@yahoo.fr</a:t>
            </a:r>
            <a:r>
              <a:rPr lang="fr-FR" dirty="0" smtClean="0"/>
              <a:t> 0678761816</a:t>
            </a:r>
          </a:p>
          <a:p>
            <a:r>
              <a:rPr lang="fr-FR" dirty="0" smtClean="0"/>
              <a:t>NFL: Christine Bonnal </a:t>
            </a:r>
            <a:r>
              <a:rPr lang="fr-FR" dirty="0" smtClean="0">
                <a:hlinkClick r:id="rId9"/>
              </a:rPr>
              <a:t>chbonnal@nflpsy.fr</a:t>
            </a:r>
            <a:r>
              <a:rPr lang="fr-FR" dirty="0" smtClean="0"/>
              <a:t> 0607966661</a:t>
            </a:r>
          </a:p>
          <a:p>
            <a:r>
              <a:rPr lang="fr-FR" dirty="0" smtClean="0"/>
              <a:t>SFABE: Serge Cueille </a:t>
            </a:r>
            <a:r>
              <a:rPr lang="fr-FR" dirty="0" smtClean="0">
                <a:hlinkClick r:id="rId10"/>
              </a:rPr>
              <a:t>serge.cueille@wanadoo.fr</a:t>
            </a:r>
            <a:r>
              <a:rPr lang="fr-FR" dirty="0" smtClean="0"/>
              <a:t> 0640154755 Michelle </a:t>
            </a:r>
            <a:r>
              <a:rPr lang="fr-FR" dirty="0" err="1" smtClean="0"/>
              <a:t>Blateau</a:t>
            </a:r>
            <a:r>
              <a:rPr lang="fr-FR" dirty="0" smtClean="0"/>
              <a:t> </a:t>
            </a:r>
            <a:r>
              <a:rPr lang="fr-FR" dirty="0" smtClean="0">
                <a:hlinkClick r:id="rId11"/>
              </a:rPr>
              <a:t>michelleblateau@wanadoo.fr</a:t>
            </a:r>
            <a:r>
              <a:rPr lang="fr-FR" dirty="0" smtClean="0"/>
              <a:t> </a:t>
            </a:r>
          </a:p>
          <a:p>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4</a:t>
            </a:fld>
            <a:endParaRPr lang="fr-FR" sz="1600"/>
          </a:p>
        </p:txBody>
      </p:sp>
    </p:spTree>
    <p:extLst>
      <p:ext uri="{BB962C8B-B14F-4D97-AF65-F5344CB8AC3E}">
        <p14:creationId xmlns:p14="http://schemas.microsoft.com/office/powerpoint/2010/main" val="4265917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611120018"/>
              </p:ext>
            </p:extLst>
          </p:nvPr>
        </p:nvGraphicFramePr>
        <p:xfrm>
          <a:off x="0" y="7248"/>
          <a:ext cx="10287000" cy="6850751"/>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612538">
                <a:tc gridSpan="3">
                  <a:txBody>
                    <a:bodyPr/>
                    <a:lstStyle/>
                    <a:p>
                      <a:r>
                        <a:rPr lang="fr-FR" sz="1600" b="1" kern="1200">
                          <a:solidFill>
                            <a:schemeClr val="lt1"/>
                          </a:solidFill>
                          <a:effectLst/>
                          <a:latin typeface="+mn-lt"/>
                          <a:ea typeface="+mn-ea"/>
                          <a:cs typeface="+mn-cs"/>
                        </a:rPr>
                        <a:t>Critère 1 : L’information des publics sur les prestations, les </a:t>
                      </a:r>
                      <a:r>
                        <a:rPr lang="fr-FR" sz="1600" b="1" kern="1200" err="1">
                          <a:solidFill>
                            <a:schemeClr val="lt1"/>
                          </a:solidFill>
                          <a:effectLst/>
                          <a:latin typeface="+mn-lt"/>
                          <a:ea typeface="+mn-ea"/>
                          <a:cs typeface="+mn-cs"/>
                        </a:rPr>
                        <a:t>délais</a:t>
                      </a:r>
                      <a:r>
                        <a:rPr lang="fr-FR" sz="1600" b="1" kern="1200">
                          <a:solidFill>
                            <a:schemeClr val="lt1"/>
                          </a:solidFill>
                          <a:effectLst/>
                          <a:latin typeface="+mn-lt"/>
                          <a:ea typeface="+mn-ea"/>
                          <a:cs typeface="+mn-cs"/>
                        </a:rPr>
                        <a:t> d’</a:t>
                      </a:r>
                      <a:r>
                        <a:rPr lang="fr-FR" sz="1600" b="1" kern="1200" err="1">
                          <a:solidFill>
                            <a:schemeClr val="lt1"/>
                          </a:solidFill>
                          <a:effectLst/>
                          <a:latin typeface="+mn-lt"/>
                          <a:ea typeface="+mn-ea"/>
                          <a:cs typeface="+mn-cs"/>
                        </a:rPr>
                        <a:t>accès</a:t>
                      </a:r>
                      <a:r>
                        <a:rPr lang="fr-FR" sz="1600" b="1" kern="1200">
                          <a:solidFill>
                            <a:schemeClr val="lt1"/>
                          </a:solidFill>
                          <a:effectLst/>
                          <a:latin typeface="+mn-lt"/>
                          <a:ea typeface="+mn-ea"/>
                          <a:cs typeface="+mn-cs"/>
                        </a:rPr>
                        <a:t> et les </a:t>
                      </a:r>
                      <a:r>
                        <a:rPr lang="fr-FR" sz="1600" b="1" kern="1200" err="1">
                          <a:solidFill>
                            <a:schemeClr val="lt1"/>
                          </a:solidFill>
                          <a:effectLst/>
                          <a:latin typeface="+mn-lt"/>
                          <a:ea typeface="+mn-ea"/>
                          <a:cs typeface="+mn-cs"/>
                        </a:rPr>
                        <a:t>résultats</a:t>
                      </a:r>
                      <a:r>
                        <a:rPr lang="fr-FR" sz="1600" b="1" kern="1200">
                          <a:solidFill>
                            <a:schemeClr val="lt1"/>
                          </a:solidFill>
                          <a:effectLst/>
                          <a:latin typeface="+mn-lt"/>
                          <a:ea typeface="+mn-ea"/>
                          <a:cs typeface="+mn-cs"/>
                        </a:rPr>
                        <a:t> obtenus. </a:t>
                      </a:r>
                      <a:endParaRPr lang="fr-FR" sz="1200"/>
                    </a:p>
                  </a:txBody>
                  <a:tcPr/>
                </a:tc>
                <a:tc hMerge="1">
                  <a:txBody>
                    <a:bodyPr/>
                    <a:lstStyle/>
                    <a:p>
                      <a:endParaRPr lang="fr-FR"/>
                    </a:p>
                  </a:txBody>
                  <a:tcPr/>
                </a:tc>
                <a:tc hMerge="1">
                  <a:txBody>
                    <a:bodyPr/>
                    <a:lstStyle/>
                    <a:p>
                      <a:endParaRPr lang="fr-FR" dirty="0"/>
                    </a:p>
                  </a:txBody>
                  <a:tcPr/>
                </a:tc>
                <a:tc>
                  <a:txBody>
                    <a:bodyPr/>
                    <a:lstStyle/>
                    <a:p>
                      <a:r>
                        <a:rPr lang="fr-FR" sz="2800" dirty="0"/>
                        <a:t>Indicateur 1</a:t>
                      </a:r>
                    </a:p>
                  </a:txBody>
                  <a:tcPr/>
                </a:tc>
                <a:extLst>
                  <a:ext uri="{0D108BD9-81ED-4DB2-BD59-A6C34878D82A}">
                    <a16:rowId xmlns:a16="http://schemas.microsoft.com/office/drawing/2014/main" xmlns="" val="10000"/>
                  </a:ext>
                </a:extLst>
              </a:tr>
              <a:tr h="870448">
                <a:tc gridSpan="4">
                  <a:txBody>
                    <a:bodyPr/>
                    <a:lstStyle/>
                    <a:p>
                      <a:pPr marL="0" marR="0" lvl="0" indent="0" algn="ctr" defTabSz="812810" rtl="0" eaLnBrk="1" fontAlgn="auto" latinLnBrk="0" hangingPunct="1">
                        <a:lnSpc>
                          <a:spcPct val="100000"/>
                        </a:lnSpc>
                        <a:spcBef>
                          <a:spcPts val="0"/>
                        </a:spcBef>
                        <a:spcAft>
                          <a:spcPts val="0"/>
                        </a:spcAft>
                        <a:buClrTx/>
                        <a:buSzTx/>
                        <a:buFontTx/>
                        <a:buNone/>
                        <a:tabLst/>
                        <a:defRPr/>
                      </a:pPr>
                      <a:r>
                        <a:rPr lang="fr-FR" sz="1600" kern="1200" noProof="0">
                          <a:solidFill>
                            <a:schemeClr val="dk1"/>
                          </a:solidFill>
                          <a:effectLst/>
                          <a:latin typeface="+mn-lt"/>
                          <a:ea typeface="+mn-ea"/>
                          <a:cs typeface="+mn-cs"/>
                        </a:rPr>
                        <a:t>Le prestataire diffuse une information accessible au public, </a:t>
                      </a:r>
                      <a:r>
                        <a:rPr lang="fr-FR" sz="1600" kern="1200" noProof="0" err="1">
                          <a:solidFill>
                            <a:schemeClr val="dk1"/>
                          </a:solidFill>
                          <a:effectLst/>
                          <a:latin typeface="+mn-lt"/>
                          <a:ea typeface="+mn-ea"/>
                          <a:cs typeface="+mn-cs"/>
                        </a:rPr>
                        <a:t>détaillée</a:t>
                      </a:r>
                      <a:r>
                        <a:rPr lang="fr-FR" sz="1600" kern="1200" noProof="0">
                          <a:solidFill>
                            <a:schemeClr val="dk1"/>
                          </a:solidFill>
                          <a:effectLst/>
                          <a:latin typeface="+mn-lt"/>
                          <a:ea typeface="+mn-ea"/>
                          <a:cs typeface="+mn-cs"/>
                        </a:rPr>
                        <a:t> et </a:t>
                      </a:r>
                      <a:r>
                        <a:rPr lang="fr-FR" sz="1600" kern="1200" noProof="0" err="1">
                          <a:solidFill>
                            <a:schemeClr val="dk1"/>
                          </a:solidFill>
                          <a:effectLst/>
                          <a:latin typeface="+mn-lt"/>
                          <a:ea typeface="+mn-ea"/>
                          <a:cs typeface="+mn-cs"/>
                        </a:rPr>
                        <a:t>vérifiable</a:t>
                      </a:r>
                      <a:r>
                        <a:rPr lang="fr-FR" sz="1600" kern="1200" noProof="0">
                          <a:solidFill>
                            <a:schemeClr val="dk1"/>
                          </a:solidFill>
                          <a:effectLst/>
                          <a:latin typeface="+mn-lt"/>
                          <a:ea typeface="+mn-ea"/>
                          <a:cs typeface="+mn-cs"/>
                        </a:rPr>
                        <a:t> sur les prestations </a:t>
                      </a:r>
                      <a:r>
                        <a:rPr lang="fr-FR" sz="1600" kern="1200" noProof="0" err="1">
                          <a:solidFill>
                            <a:schemeClr val="dk1"/>
                          </a:solidFill>
                          <a:effectLst/>
                          <a:latin typeface="+mn-lt"/>
                          <a:ea typeface="+mn-ea"/>
                          <a:cs typeface="+mn-cs"/>
                        </a:rPr>
                        <a:t>proposées</a:t>
                      </a:r>
                      <a:r>
                        <a:rPr lang="fr-FR" sz="1600" kern="1200" noProof="0">
                          <a:solidFill>
                            <a:schemeClr val="dk1"/>
                          </a:solidFill>
                          <a:effectLst/>
                          <a:latin typeface="+mn-lt"/>
                          <a:ea typeface="+mn-ea"/>
                          <a:cs typeface="+mn-cs"/>
                        </a:rPr>
                        <a:t> : </a:t>
                      </a:r>
                      <a:r>
                        <a:rPr lang="fr-FR" sz="1600" kern="1200" noProof="0" err="1">
                          <a:solidFill>
                            <a:schemeClr val="dk1"/>
                          </a:solidFill>
                          <a:effectLst/>
                          <a:latin typeface="+mn-lt"/>
                          <a:ea typeface="+mn-ea"/>
                          <a:cs typeface="+mn-cs"/>
                        </a:rPr>
                        <a:t>prérequis</a:t>
                      </a:r>
                      <a:r>
                        <a:rPr lang="fr-FR" sz="1600" kern="1200" noProof="0">
                          <a:solidFill>
                            <a:schemeClr val="dk1"/>
                          </a:solidFill>
                          <a:effectLst/>
                          <a:latin typeface="+mn-lt"/>
                          <a:ea typeface="+mn-ea"/>
                          <a:cs typeface="+mn-cs"/>
                        </a:rPr>
                        <a:t>, objectifs, </a:t>
                      </a:r>
                      <a:r>
                        <a:rPr lang="fr-FR" sz="1600" kern="1200" noProof="0" err="1">
                          <a:solidFill>
                            <a:schemeClr val="dk1"/>
                          </a:solidFill>
                          <a:effectLst/>
                          <a:latin typeface="+mn-lt"/>
                          <a:ea typeface="+mn-ea"/>
                          <a:cs typeface="+mn-cs"/>
                        </a:rPr>
                        <a:t>durée</a:t>
                      </a:r>
                      <a:r>
                        <a:rPr lang="fr-FR" sz="1600" kern="1200" noProof="0">
                          <a:solidFill>
                            <a:schemeClr val="dk1"/>
                          </a:solidFill>
                          <a:effectLst/>
                          <a:latin typeface="+mn-lt"/>
                          <a:ea typeface="+mn-ea"/>
                          <a:cs typeface="+mn-cs"/>
                        </a:rPr>
                        <a:t>, </a:t>
                      </a:r>
                      <a:r>
                        <a:rPr lang="fr-FR" sz="1600" kern="1200" noProof="0" err="1">
                          <a:solidFill>
                            <a:schemeClr val="dk1"/>
                          </a:solidFill>
                          <a:effectLst/>
                          <a:latin typeface="+mn-lt"/>
                          <a:ea typeface="+mn-ea"/>
                          <a:cs typeface="+mn-cs"/>
                        </a:rPr>
                        <a:t>modalités</a:t>
                      </a:r>
                      <a:r>
                        <a:rPr lang="fr-FR" sz="1600" kern="1200" noProof="0">
                          <a:solidFill>
                            <a:schemeClr val="dk1"/>
                          </a:solidFill>
                          <a:effectLst/>
                          <a:latin typeface="+mn-lt"/>
                          <a:ea typeface="+mn-ea"/>
                          <a:cs typeface="+mn-cs"/>
                        </a:rPr>
                        <a:t> et </a:t>
                      </a:r>
                      <a:r>
                        <a:rPr lang="fr-FR" sz="1600" kern="1200" noProof="0" err="1">
                          <a:solidFill>
                            <a:schemeClr val="dk1"/>
                          </a:solidFill>
                          <a:effectLst/>
                          <a:latin typeface="+mn-lt"/>
                          <a:ea typeface="+mn-ea"/>
                          <a:cs typeface="+mn-cs"/>
                        </a:rPr>
                        <a:t>délais</a:t>
                      </a:r>
                      <a:r>
                        <a:rPr lang="fr-FR" sz="1600" kern="1200" noProof="0">
                          <a:solidFill>
                            <a:schemeClr val="dk1"/>
                          </a:solidFill>
                          <a:effectLst/>
                          <a:latin typeface="+mn-lt"/>
                          <a:ea typeface="+mn-ea"/>
                          <a:cs typeface="+mn-cs"/>
                        </a:rPr>
                        <a:t> d'</a:t>
                      </a:r>
                      <a:r>
                        <a:rPr lang="fr-FR" sz="1600" kern="1200" noProof="0" err="1">
                          <a:solidFill>
                            <a:schemeClr val="dk1"/>
                          </a:solidFill>
                          <a:effectLst/>
                          <a:latin typeface="+mn-lt"/>
                          <a:ea typeface="+mn-ea"/>
                          <a:cs typeface="+mn-cs"/>
                        </a:rPr>
                        <a:t>accès</a:t>
                      </a:r>
                      <a:r>
                        <a:rPr lang="fr-FR" sz="1600" kern="1200" noProof="0">
                          <a:solidFill>
                            <a:schemeClr val="dk1"/>
                          </a:solidFill>
                          <a:effectLst/>
                          <a:latin typeface="+mn-lt"/>
                          <a:ea typeface="+mn-ea"/>
                          <a:cs typeface="+mn-cs"/>
                        </a:rPr>
                        <a:t>, tarifs, contacts, </a:t>
                      </a:r>
                      <a:r>
                        <a:rPr lang="fr-FR" sz="1600" kern="1200" noProof="0" err="1">
                          <a:solidFill>
                            <a:schemeClr val="dk1"/>
                          </a:solidFill>
                          <a:effectLst/>
                          <a:latin typeface="+mn-lt"/>
                          <a:ea typeface="+mn-ea"/>
                          <a:cs typeface="+mn-cs"/>
                        </a:rPr>
                        <a:t>méthodes</a:t>
                      </a:r>
                      <a:r>
                        <a:rPr lang="fr-FR" sz="1600" kern="1200" noProof="0">
                          <a:solidFill>
                            <a:schemeClr val="dk1"/>
                          </a:solidFill>
                          <a:effectLst/>
                          <a:latin typeface="+mn-lt"/>
                          <a:ea typeface="+mn-ea"/>
                          <a:cs typeface="+mn-cs"/>
                        </a:rPr>
                        <a:t> </a:t>
                      </a:r>
                      <a:r>
                        <a:rPr lang="fr-FR" sz="1600" kern="1200" noProof="0" err="1">
                          <a:solidFill>
                            <a:schemeClr val="dk1"/>
                          </a:solidFill>
                          <a:effectLst/>
                          <a:latin typeface="+mn-lt"/>
                          <a:ea typeface="+mn-ea"/>
                          <a:cs typeface="+mn-cs"/>
                        </a:rPr>
                        <a:t>mobilisées</a:t>
                      </a:r>
                      <a:r>
                        <a:rPr lang="fr-FR" sz="1600" kern="1200" noProof="0">
                          <a:solidFill>
                            <a:schemeClr val="dk1"/>
                          </a:solidFill>
                          <a:effectLst/>
                          <a:latin typeface="+mn-lt"/>
                          <a:ea typeface="+mn-ea"/>
                          <a:cs typeface="+mn-cs"/>
                        </a:rPr>
                        <a:t> et </a:t>
                      </a:r>
                      <a:r>
                        <a:rPr lang="fr-FR" sz="1600" kern="1200" noProof="0" err="1">
                          <a:solidFill>
                            <a:schemeClr val="dk1"/>
                          </a:solidFill>
                          <a:effectLst/>
                          <a:latin typeface="+mn-lt"/>
                          <a:ea typeface="+mn-ea"/>
                          <a:cs typeface="+mn-cs"/>
                        </a:rPr>
                        <a:t>modalités</a:t>
                      </a:r>
                      <a:r>
                        <a:rPr lang="fr-FR" sz="1600" kern="1200" noProof="0">
                          <a:solidFill>
                            <a:schemeClr val="dk1"/>
                          </a:solidFill>
                          <a:effectLst/>
                          <a:latin typeface="+mn-lt"/>
                          <a:ea typeface="+mn-ea"/>
                          <a:cs typeface="+mn-cs"/>
                        </a:rPr>
                        <a:t> d’</a:t>
                      </a:r>
                      <a:r>
                        <a:rPr lang="fr-FR" sz="1600" kern="1200" noProof="0" err="1">
                          <a:solidFill>
                            <a:schemeClr val="dk1"/>
                          </a:solidFill>
                          <a:effectLst/>
                          <a:latin typeface="+mn-lt"/>
                          <a:ea typeface="+mn-ea"/>
                          <a:cs typeface="+mn-cs"/>
                        </a:rPr>
                        <a:t>évaluation</a:t>
                      </a:r>
                      <a:r>
                        <a:rPr lang="fr-FR" sz="1600" kern="1200" noProof="0">
                          <a:solidFill>
                            <a:schemeClr val="dk1"/>
                          </a:solidFill>
                          <a:effectLst/>
                          <a:latin typeface="+mn-lt"/>
                          <a:ea typeface="+mn-ea"/>
                          <a:cs typeface="+mn-cs"/>
                        </a:rPr>
                        <a:t>, </a:t>
                      </a:r>
                      <a:r>
                        <a:rPr lang="fr-FR" sz="1600" kern="1200" noProof="0" err="1">
                          <a:solidFill>
                            <a:schemeClr val="dk1"/>
                          </a:solidFill>
                          <a:effectLst/>
                          <a:latin typeface="+mn-lt"/>
                          <a:ea typeface="+mn-ea"/>
                          <a:cs typeface="+mn-cs"/>
                        </a:rPr>
                        <a:t>accessibilite</a:t>
                      </a:r>
                      <a:r>
                        <a:rPr lang="fr-FR" sz="1600" kern="1200" noProof="0">
                          <a:solidFill>
                            <a:schemeClr val="dk1"/>
                          </a:solidFill>
                          <a:effectLst/>
                          <a:latin typeface="+mn-lt"/>
                          <a:ea typeface="+mn-ea"/>
                          <a:cs typeface="+mn-cs"/>
                        </a:rPr>
                        <a:t>́ aux personnes </a:t>
                      </a:r>
                      <a:r>
                        <a:rPr lang="fr-FR" sz="1600" kern="1200" noProof="0" err="1">
                          <a:solidFill>
                            <a:schemeClr val="dk1"/>
                          </a:solidFill>
                          <a:effectLst/>
                          <a:latin typeface="+mn-lt"/>
                          <a:ea typeface="+mn-ea"/>
                          <a:cs typeface="+mn-cs"/>
                        </a:rPr>
                        <a:t>handicapées</a:t>
                      </a:r>
                      <a:r>
                        <a:rPr lang="fr-FR" sz="1600" kern="1200" noProof="0">
                          <a:solidFill>
                            <a:schemeClr val="dk1"/>
                          </a:solidFill>
                          <a:effectLst/>
                          <a:latin typeface="+mn-lt"/>
                          <a:ea typeface="+mn-ea"/>
                          <a:cs typeface="+mn-cs"/>
                        </a:rPr>
                        <a:t>. </a:t>
                      </a:r>
                      <a:endParaRPr lang="fr-FR" sz="1200" noProof="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12538">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755227">
                <a:tc gridSpan="4">
                  <a:txBody>
                    <a:bodyPr/>
                    <a:lstStyle/>
                    <a:p>
                      <a:r>
                        <a:rPr lang="fr-FR" sz="1600" b="0" dirty="0">
                          <a:latin typeface="+mn-lt"/>
                        </a:rPr>
                        <a:t>Etablissement du catalogue (sens large) de formation.</a:t>
                      </a:r>
                    </a:p>
                    <a:p>
                      <a:r>
                        <a:rPr lang="fr-FR" sz="1600" b="0" dirty="0">
                          <a:latin typeface="+mn-lt"/>
                        </a:rPr>
                        <a:t>Information détaillée et vérifiable : Information suffisamment précisée et d’un accès aisé. </a:t>
                      </a:r>
                    </a:p>
                    <a:p>
                      <a:r>
                        <a:rPr lang="fr-FR" sz="1600" b="0" dirty="0">
                          <a:latin typeface="+mn-lt"/>
                        </a:rPr>
                        <a:t>Rubriques</a:t>
                      </a:r>
                      <a:r>
                        <a:rPr lang="fr-FR" sz="1600" b="0" baseline="0" dirty="0">
                          <a:latin typeface="+mn-lt"/>
                        </a:rPr>
                        <a:t> obligatoires :</a:t>
                      </a:r>
                    </a:p>
                    <a:p>
                      <a:pPr marL="285750" indent="-285750">
                        <a:buFont typeface="Wingdings" charset="2"/>
                        <a:buChar char="ü"/>
                      </a:pPr>
                      <a:r>
                        <a:rPr lang="fr-FR" sz="1600" b="0" spc="-5" dirty="0">
                          <a:latin typeface="+mn-lt"/>
                          <a:cs typeface="Calibri"/>
                        </a:rPr>
                        <a:t>Public visé </a:t>
                      </a:r>
                      <a:r>
                        <a:rPr lang="fr-FR" sz="1600" b="0" dirty="0">
                          <a:latin typeface="+mn-lt"/>
                          <a:cs typeface="Calibri"/>
                        </a:rPr>
                        <a:t>par </a:t>
                      </a:r>
                      <a:r>
                        <a:rPr lang="fr-FR" sz="1600" b="0" spc="-5" dirty="0">
                          <a:latin typeface="+mn-lt"/>
                          <a:cs typeface="Calibri"/>
                        </a:rPr>
                        <a:t>la </a:t>
                      </a:r>
                      <a:r>
                        <a:rPr lang="fr-FR" sz="1600" b="0" spc="-10" dirty="0">
                          <a:latin typeface="+mn-lt"/>
                          <a:cs typeface="Calibri"/>
                        </a:rPr>
                        <a:t>formation  (Fonction occupée, besoin, situation professionnelle …)</a:t>
                      </a:r>
                    </a:p>
                    <a:p>
                      <a:pPr marL="285750" indent="-285750">
                        <a:buFont typeface="Wingdings" charset="2"/>
                        <a:buChar char="ü"/>
                      </a:pPr>
                      <a:r>
                        <a:rPr lang="fr-FR" sz="1600" b="0" spc="-10" dirty="0">
                          <a:latin typeface="+mn-lt"/>
                          <a:cs typeface="Calibri"/>
                        </a:rPr>
                        <a:t>Prérequis (Diplôme, niveau, connaissances, formations déjà suivies, âge mini/maxi …)</a:t>
                      </a:r>
                      <a:endParaRPr lang="fr-FR" sz="1600" b="0" spc="0" dirty="0">
                        <a:latin typeface="+mn-lt"/>
                        <a:cs typeface="Times New Roman"/>
                      </a:endParaRPr>
                    </a:p>
                    <a:p>
                      <a:pPr marL="285750" indent="-285750">
                        <a:buFont typeface="Wingdings" charset="2"/>
                        <a:buChar char="ü"/>
                      </a:pPr>
                      <a:r>
                        <a:rPr lang="fr-FR" sz="1600" b="0" spc="-5" dirty="0">
                          <a:latin typeface="+mn-lt"/>
                          <a:cs typeface="Calibri"/>
                        </a:rPr>
                        <a:t>Objectifs </a:t>
                      </a:r>
                      <a:r>
                        <a:rPr lang="fr-FR" sz="1600" b="0" dirty="0">
                          <a:latin typeface="+mn-lt"/>
                          <a:cs typeface="Calibri"/>
                        </a:rPr>
                        <a:t>de </a:t>
                      </a:r>
                      <a:r>
                        <a:rPr lang="fr-FR" sz="1600" b="0" spc="-5" dirty="0">
                          <a:latin typeface="+mn-lt"/>
                          <a:cs typeface="Calibri"/>
                        </a:rPr>
                        <a:t>la</a:t>
                      </a:r>
                      <a:r>
                        <a:rPr lang="fr-FR" sz="1600" b="0" spc="-60" dirty="0">
                          <a:latin typeface="+mn-lt"/>
                          <a:cs typeface="Calibri"/>
                        </a:rPr>
                        <a:t> </a:t>
                      </a:r>
                      <a:r>
                        <a:rPr lang="fr-FR" sz="1600" b="0" spc="-10" dirty="0">
                          <a:latin typeface="+mn-lt"/>
                          <a:cs typeface="Calibri"/>
                        </a:rPr>
                        <a:t>formation (dont les objectifs opérationnels : objectifs dont l’atteinte est vérifiable)</a:t>
                      </a:r>
                    </a:p>
                    <a:p>
                      <a:pPr marL="285750" marR="0" lvl="0" indent="-285750" algn="l" defTabSz="812790" rtl="0" eaLnBrk="1" fontAlgn="auto" latinLnBrk="0" hangingPunct="1">
                        <a:lnSpc>
                          <a:spcPct val="100000"/>
                        </a:lnSpc>
                        <a:spcBef>
                          <a:spcPts val="0"/>
                        </a:spcBef>
                        <a:spcAft>
                          <a:spcPts val="0"/>
                        </a:spcAft>
                        <a:buClrTx/>
                        <a:buSzTx/>
                        <a:buFont typeface="Wingdings" charset="2"/>
                        <a:buChar char="ü"/>
                        <a:tabLst/>
                        <a:defRPr/>
                      </a:pPr>
                      <a:r>
                        <a:rPr lang="fr-FR" sz="1600" b="0" spc="-5" dirty="0">
                          <a:latin typeface="+mn-lt"/>
                          <a:cs typeface="Calibri"/>
                        </a:rPr>
                        <a:t>Durée </a:t>
                      </a:r>
                      <a:r>
                        <a:rPr lang="fr-FR" sz="1600" b="0" dirty="0">
                          <a:latin typeface="+mn-lt"/>
                          <a:cs typeface="Calibri"/>
                        </a:rPr>
                        <a:t>de </a:t>
                      </a:r>
                      <a:r>
                        <a:rPr lang="fr-FR" sz="1600" b="0" spc="-5" dirty="0">
                          <a:latin typeface="+mn-lt"/>
                          <a:cs typeface="Calibri"/>
                        </a:rPr>
                        <a:t>la </a:t>
                      </a:r>
                      <a:r>
                        <a:rPr lang="fr-FR" sz="1600" b="0" spc="-10" dirty="0">
                          <a:latin typeface="+mn-lt"/>
                          <a:cs typeface="Calibri"/>
                        </a:rPr>
                        <a:t>formation et </a:t>
                      </a:r>
                      <a:r>
                        <a:rPr lang="fr-FR" sz="1600" b="0" spc="-5" dirty="0">
                          <a:latin typeface="+mn-lt"/>
                          <a:cs typeface="Calibri"/>
                        </a:rPr>
                        <a:t>modalités</a:t>
                      </a:r>
                      <a:r>
                        <a:rPr lang="fr-FR" sz="1600" b="0" spc="30" dirty="0">
                          <a:latin typeface="+mn-lt"/>
                          <a:cs typeface="Calibri"/>
                        </a:rPr>
                        <a:t> </a:t>
                      </a:r>
                      <a:r>
                        <a:rPr lang="fr-FR" sz="1600" b="0" spc="-20" dirty="0">
                          <a:latin typeface="+mn-lt"/>
                          <a:cs typeface="Calibri"/>
                        </a:rPr>
                        <a:t>d’organisation (Dates et horaires) – Rythme (Alternance …)</a:t>
                      </a:r>
                      <a:endParaRPr lang="fr-FR" sz="1600" b="0" spc="0" dirty="0">
                        <a:latin typeface="+mn-lt"/>
                        <a:cs typeface="Times New Roman"/>
                      </a:endParaRPr>
                    </a:p>
                    <a:p>
                      <a:pPr marL="285750" indent="-285750">
                        <a:buFont typeface="Wingdings" charset="2"/>
                        <a:buChar char="ü"/>
                      </a:pPr>
                      <a:r>
                        <a:rPr lang="fr-FR" sz="1600" b="0" spc="-10" dirty="0">
                          <a:latin typeface="+mn-lt"/>
                          <a:cs typeface="Calibri"/>
                        </a:rPr>
                        <a:t>Programme </a:t>
                      </a:r>
                      <a:r>
                        <a:rPr lang="fr-FR" sz="1600" b="0" dirty="0">
                          <a:latin typeface="+mn-lt"/>
                          <a:cs typeface="Calibri"/>
                        </a:rPr>
                        <a:t>de </a:t>
                      </a:r>
                      <a:r>
                        <a:rPr lang="fr-FR" sz="1600" b="0" spc="-5" dirty="0">
                          <a:latin typeface="+mn-lt"/>
                          <a:cs typeface="Calibri"/>
                        </a:rPr>
                        <a:t>la</a:t>
                      </a:r>
                      <a:r>
                        <a:rPr lang="fr-FR" sz="1600" b="0" spc="-55" dirty="0">
                          <a:latin typeface="+mn-lt"/>
                          <a:cs typeface="Calibri"/>
                        </a:rPr>
                        <a:t> </a:t>
                      </a:r>
                      <a:r>
                        <a:rPr lang="fr-FR" sz="1600" b="0" spc="-10" dirty="0">
                          <a:latin typeface="+mn-lt"/>
                          <a:cs typeface="Calibri"/>
                        </a:rPr>
                        <a:t>formation</a:t>
                      </a:r>
                    </a:p>
                    <a:p>
                      <a:pPr marL="285750" indent="-285750">
                        <a:buFont typeface="Wingdings" charset="2"/>
                        <a:buChar char="ü"/>
                      </a:pPr>
                      <a:r>
                        <a:rPr lang="fr-FR" sz="1600" b="0" spc="-10" dirty="0">
                          <a:latin typeface="+mn-lt"/>
                          <a:cs typeface="Calibri"/>
                        </a:rPr>
                        <a:t>Modalité d’accès : évaluation – test – quizz - entretien</a:t>
                      </a:r>
                    </a:p>
                    <a:p>
                      <a:pPr marL="285750" indent="-285750">
                        <a:buFont typeface="Wingdings" charset="2"/>
                        <a:buChar char="ü"/>
                      </a:pPr>
                      <a:r>
                        <a:rPr lang="fr-FR" sz="1600" b="0" spc="-10" dirty="0">
                          <a:latin typeface="+mn-lt"/>
                          <a:cs typeface="Calibri"/>
                        </a:rPr>
                        <a:t>Délais d’accès : rentrées, sessions, temps éventuellement nécessaire à l’obtention du financement</a:t>
                      </a:r>
                    </a:p>
                    <a:p>
                      <a:pPr marL="285750" indent="-285750">
                        <a:buFont typeface="Wingdings" charset="2"/>
                        <a:buChar char="ü"/>
                      </a:pPr>
                      <a:r>
                        <a:rPr lang="fr-FR" sz="1600" b="0" spc="-10" dirty="0">
                          <a:latin typeface="+mn-lt"/>
                          <a:cs typeface="Calibri"/>
                        </a:rPr>
                        <a:t>Tarif : accès au Conditions Générales de Vente (modalités de paiement …)</a:t>
                      </a:r>
                    </a:p>
                    <a:p>
                      <a:pPr marL="285750" indent="-285750">
                        <a:buFont typeface="Wingdings" charset="2"/>
                        <a:buChar char="ü"/>
                      </a:pPr>
                      <a:r>
                        <a:rPr lang="fr-FR" sz="1600" b="0" spc="-10" dirty="0">
                          <a:latin typeface="+mn-lt"/>
                          <a:cs typeface="Calibri"/>
                        </a:rPr>
                        <a:t>Contacts : téléphone, mail, adresse.</a:t>
                      </a:r>
                      <a:endParaRPr lang="fr-FR" sz="1600" b="0" spc="0" dirty="0">
                        <a:latin typeface="+mn-lt"/>
                        <a:cs typeface="Times New Roman"/>
                      </a:endParaRPr>
                    </a:p>
                    <a:p>
                      <a:pPr marL="285750" indent="-285750">
                        <a:buFont typeface="Wingdings" charset="2"/>
                        <a:buChar char="ü"/>
                      </a:pPr>
                      <a:r>
                        <a:rPr lang="fr-FR" sz="1600" b="0" spc="-5" dirty="0">
                          <a:latin typeface="+mn-lt"/>
                          <a:cs typeface="Calibri"/>
                        </a:rPr>
                        <a:t>Moyens </a:t>
                      </a:r>
                      <a:r>
                        <a:rPr lang="fr-FR" sz="1600" b="0" spc="-10" dirty="0">
                          <a:latin typeface="+mn-lt"/>
                          <a:cs typeface="Calibri"/>
                        </a:rPr>
                        <a:t>et </a:t>
                      </a:r>
                      <a:r>
                        <a:rPr lang="fr-FR" sz="1600" b="0" spc="-5" dirty="0">
                          <a:latin typeface="+mn-lt"/>
                          <a:cs typeface="Calibri"/>
                        </a:rPr>
                        <a:t>méthodes</a:t>
                      </a:r>
                      <a:r>
                        <a:rPr lang="fr-FR" sz="1600" b="0" spc="-25" dirty="0">
                          <a:latin typeface="+mn-lt"/>
                          <a:cs typeface="Calibri"/>
                        </a:rPr>
                        <a:t> </a:t>
                      </a:r>
                      <a:r>
                        <a:rPr lang="fr-FR" sz="1600" b="0" spc="-5" dirty="0">
                          <a:latin typeface="+mn-lt"/>
                          <a:cs typeface="Calibri"/>
                        </a:rPr>
                        <a:t>pédagogiques (présentiel – </a:t>
                      </a:r>
                      <a:r>
                        <a:rPr lang="fr-FR" sz="1600" b="0" spc="-5" dirty="0" err="1">
                          <a:latin typeface="+mn-lt"/>
                          <a:cs typeface="Calibri"/>
                        </a:rPr>
                        <a:t>blended</a:t>
                      </a:r>
                      <a:r>
                        <a:rPr lang="fr-FR" sz="1600" b="0" spc="-5" dirty="0">
                          <a:latin typeface="+mn-lt"/>
                          <a:cs typeface="Calibri"/>
                        </a:rPr>
                        <a:t> – e-learning)</a:t>
                      </a:r>
                      <a:endParaRPr lang="fr-FR" sz="1600" b="0" spc="0" dirty="0">
                        <a:latin typeface="+mn-lt"/>
                        <a:cs typeface="Times New Roman"/>
                      </a:endParaRPr>
                    </a:p>
                    <a:p>
                      <a:pPr marL="285750" indent="-285750">
                        <a:buFont typeface="Wingdings" charset="2"/>
                        <a:buChar char="ü"/>
                      </a:pPr>
                      <a:r>
                        <a:rPr lang="fr-FR" sz="1600" b="0" spc="-15" dirty="0">
                          <a:latin typeface="+mn-lt"/>
                          <a:cs typeface="Calibri"/>
                        </a:rPr>
                        <a:t>Evaluation </a:t>
                      </a:r>
                      <a:r>
                        <a:rPr lang="fr-FR" sz="1600" b="0" dirty="0">
                          <a:latin typeface="+mn-lt"/>
                          <a:cs typeface="Calibri"/>
                        </a:rPr>
                        <a:t>de </a:t>
                      </a:r>
                      <a:r>
                        <a:rPr lang="fr-FR" sz="1600" b="0" spc="-5" dirty="0">
                          <a:latin typeface="+mn-lt"/>
                          <a:cs typeface="Calibri"/>
                        </a:rPr>
                        <a:t>la </a:t>
                      </a:r>
                      <a:r>
                        <a:rPr lang="fr-FR" sz="1600" b="0" spc="-10" dirty="0">
                          <a:latin typeface="+mn-lt"/>
                          <a:cs typeface="Calibri"/>
                        </a:rPr>
                        <a:t>formation </a:t>
                      </a:r>
                      <a:r>
                        <a:rPr lang="fr-FR" sz="1600" b="0" dirty="0">
                          <a:latin typeface="+mn-lt"/>
                          <a:cs typeface="Calibri"/>
                        </a:rPr>
                        <a:t>/ </a:t>
                      </a:r>
                      <a:r>
                        <a:rPr lang="fr-FR" sz="1600" b="0" spc="-5" dirty="0">
                          <a:latin typeface="+mn-lt"/>
                          <a:cs typeface="Calibri"/>
                        </a:rPr>
                        <a:t>sanction </a:t>
                      </a:r>
                      <a:r>
                        <a:rPr lang="fr-FR" sz="1600" b="0" dirty="0">
                          <a:latin typeface="+mn-lt"/>
                          <a:cs typeface="Calibri"/>
                        </a:rPr>
                        <a:t>de </a:t>
                      </a:r>
                      <a:r>
                        <a:rPr lang="fr-FR" sz="1600" b="0" spc="-5" dirty="0">
                          <a:latin typeface="+mn-lt"/>
                          <a:cs typeface="Calibri"/>
                        </a:rPr>
                        <a:t>la</a:t>
                      </a:r>
                      <a:r>
                        <a:rPr lang="fr-FR" sz="1600" b="0" spc="20" dirty="0">
                          <a:latin typeface="+mn-lt"/>
                          <a:cs typeface="Calibri"/>
                        </a:rPr>
                        <a:t> </a:t>
                      </a:r>
                      <a:r>
                        <a:rPr lang="fr-FR" sz="1600" b="0" spc="-10" dirty="0">
                          <a:latin typeface="+mn-lt"/>
                          <a:cs typeface="Calibri"/>
                        </a:rPr>
                        <a:t>formation (Diplôme, certificat, attestation, test, quizz, questionnaires..)</a:t>
                      </a:r>
                      <a:endParaRPr lang="fr-FR" sz="1600" b="0" spc="0" dirty="0">
                        <a:latin typeface="+mn-lt"/>
                        <a:cs typeface="Times New Roman"/>
                      </a:endParaRPr>
                    </a:p>
                    <a:p>
                      <a:pPr marL="285750" indent="-285750">
                        <a:buFont typeface="Wingdings" charset="2"/>
                        <a:buChar char="ü"/>
                      </a:pPr>
                      <a:r>
                        <a:rPr lang="fr-FR" sz="1600" b="0" spc="-20" dirty="0">
                          <a:latin typeface="+mn-lt"/>
                          <a:cs typeface="Calibri"/>
                        </a:rPr>
                        <a:t>Financements possibles</a:t>
                      </a:r>
                    </a:p>
                    <a:p>
                      <a:pPr marL="285750" indent="-285750">
                        <a:buFont typeface="Wingdings" charset="2"/>
                        <a:buChar char="ü"/>
                      </a:pPr>
                      <a:r>
                        <a:rPr lang="fr-FR" sz="1600" b="0" spc="-20" dirty="0">
                          <a:latin typeface="+mn-lt"/>
                          <a:cs typeface="Calibri"/>
                        </a:rPr>
                        <a:t>Effectifs (Mini-Maxi)</a:t>
                      </a:r>
                    </a:p>
                    <a:p>
                      <a:pPr marL="285750" indent="-285750">
                        <a:buFont typeface="Wingdings" charset="2"/>
                        <a:buChar char="ü"/>
                      </a:pPr>
                      <a:r>
                        <a:rPr lang="fr-FR" sz="1600" b="0" spc="-20" dirty="0">
                          <a:latin typeface="+mn-lt"/>
                          <a:cs typeface="Calibri"/>
                        </a:rPr>
                        <a:t>Accessibilité au personnes handicapées (utilisation possible de symboles)</a:t>
                      </a:r>
                    </a:p>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40</a:t>
            </a:fld>
            <a:endParaRPr lang="fr-FR" sz="1600" dirty="0"/>
          </a:p>
        </p:txBody>
      </p:sp>
    </p:spTree>
    <p:extLst>
      <p:ext uri="{BB962C8B-B14F-4D97-AF65-F5344CB8AC3E}">
        <p14:creationId xmlns:p14="http://schemas.microsoft.com/office/powerpoint/2010/main" val="3961855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525696758"/>
              </p:ext>
            </p:extLst>
          </p:nvPr>
        </p:nvGraphicFramePr>
        <p:xfrm>
          <a:off x="0" y="7248"/>
          <a:ext cx="10287000" cy="6939253"/>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612538">
                <a:tc gridSpan="3">
                  <a:txBody>
                    <a:bodyPr/>
                    <a:lstStyle/>
                    <a:p>
                      <a:r>
                        <a:rPr lang="fr-FR" sz="2000" b="1" kern="1200" dirty="0">
                          <a:solidFill>
                            <a:schemeClr val="lt1"/>
                          </a:solidFill>
                          <a:effectLst/>
                          <a:latin typeface="+mn-lt"/>
                          <a:ea typeface="+mn-ea"/>
                          <a:cs typeface="+mn-cs"/>
                        </a:rPr>
                        <a:t>Critère 1 : L’information des publics sur les prestations, les </a:t>
                      </a:r>
                      <a:r>
                        <a:rPr lang="fr-FR" sz="2000" b="1" kern="1200" dirty="0" err="1">
                          <a:solidFill>
                            <a:schemeClr val="lt1"/>
                          </a:solidFill>
                          <a:effectLst/>
                          <a:latin typeface="+mn-lt"/>
                          <a:ea typeface="+mn-ea"/>
                          <a:cs typeface="+mn-cs"/>
                        </a:rPr>
                        <a:t>délais</a:t>
                      </a:r>
                      <a:r>
                        <a:rPr lang="fr-FR" sz="2000" b="1" kern="1200" dirty="0">
                          <a:solidFill>
                            <a:schemeClr val="lt1"/>
                          </a:solidFill>
                          <a:effectLst/>
                          <a:latin typeface="+mn-lt"/>
                          <a:ea typeface="+mn-ea"/>
                          <a:cs typeface="+mn-cs"/>
                        </a:rPr>
                        <a:t> d’</a:t>
                      </a:r>
                      <a:r>
                        <a:rPr lang="fr-FR" sz="2000" b="1" kern="1200" dirty="0" err="1">
                          <a:solidFill>
                            <a:schemeClr val="lt1"/>
                          </a:solidFill>
                          <a:effectLst/>
                          <a:latin typeface="+mn-lt"/>
                          <a:ea typeface="+mn-ea"/>
                          <a:cs typeface="+mn-cs"/>
                        </a:rPr>
                        <a:t>accès</a:t>
                      </a:r>
                      <a:r>
                        <a:rPr lang="fr-FR" sz="2000" b="1" kern="1200" dirty="0">
                          <a:solidFill>
                            <a:schemeClr val="lt1"/>
                          </a:solidFill>
                          <a:effectLst/>
                          <a:latin typeface="+mn-lt"/>
                          <a:ea typeface="+mn-ea"/>
                          <a:cs typeface="+mn-cs"/>
                        </a:rPr>
                        <a:t> et les </a:t>
                      </a:r>
                      <a:r>
                        <a:rPr lang="fr-FR" sz="2000" b="1" kern="1200" dirty="0" err="1">
                          <a:solidFill>
                            <a:schemeClr val="lt1"/>
                          </a:solidFill>
                          <a:effectLst/>
                          <a:latin typeface="+mn-lt"/>
                          <a:ea typeface="+mn-ea"/>
                          <a:cs typeface="+mn-cs"/>
                        </a:rPr>
                        <a:t>résultats</a:t>
                      </a:r>
                      <a:r>
                        <a:rPr lang="fr-FR" sz="2000" b="1" kern="1200" dirty="0">
                          <a:solidFill>
                            <a:schemeClr val="lt1"/>
                          </a:solidFill>
                          <a:effectLst/>
                          <a:latin typeface="+mn-lt"/>
                          <a:ea typeface="+mn-ea"/>
                          <a:cs typeface="+mn-cs"/>
                        </a:rPr>
                        <a:t> obtenus. </a:t>
                      </a:r>
                      <a:endParaRPr lang="fr-FR" sz="1600" dirty="0"/>
                    </a:p>
                  </a:txBody>
                  <a:tcPr/>
                </a:tc>
                <a:tc hMerge="1">
                  <a:txBody>
                    <a:bodyPr/>
                    <a:lstStyle/>
                    <a:p>
                      <a:endParaRPr lang="fr-FR"/>
                    </a:p>
                  </a:txBody>
                  <a:tcPr/>
                </a:tc>
                <a:tc hMerge="1">
                  <a:txBody>
                    <a:bodyPr/>
                    <a:lstStyle/>
                    <a:p>
                      <a:endParaRPr lang="fr-FR" dirty="0"/>
                    </a:p>
                  </a:txBody>
                  <a:tcPr/>
                </a:tc>
                <a:tc>
                  <a:txBody>
                    <a:bodyPr/>
                    <a:lstStyle/>
                    <a:p>
                      <a:pPr marL="0" algn="l" defTabSz="771571" rtl="0" eaLnBrk="1" latinLnBrk="0" hangingPunct="1"/>
                      <a:r>
                        <a:rPr lang="fr-FR" sz="2800" b="1" kern="1200" dirty="0">
                          <a:solidFill>
                            <a:schemeClr val="lt1"/>
                          </a:solidFill>
                          <a:latin typeface="+mn-lt"/>
                          <a:ea typeface="+mn-ea"/>
                          <a:cs typeface="+mn-cs"/>
                        </a:rPr>
                        <a:t>Indicateur 1</a:t>
                      </a:r>
                    </a:p>
                  </a:txBody>
                  <a:tcPr/>
                </a:tc>
                <a:extLst>
                  <a:ext uri="{0D108BD9-81ED-4DB2-BD59-A6C34878D82A}">
                    <a16:rowId xmlns:a16="http://schemas.microsoft.com/office/drawing/2014/main" xmlns="" val="10000"/>
                  </a:ext>
                </a:extLst>
              </a:tr>
              <a:tr h="870448">
                <a:tc gridSpan="4">
                  <a:txBody>
                    <a:bodyPr/>
                    <a:lstStyle/>
                    <a:p>
                      <a:pPr marL="0" marR="0" lvl="0" indent="0" algn="ctr" defTabSz="812810" rtl="0" eaLnBrk="1" fontAlgn="auto" latinLnBrk="0" hangingPunct="1">
                        <a:lnSpc>
                          <a:spcPct val="100000"/>
                        </a:lnSpc>
                        <a:spcBef>
                          <a:spcPts val="0"/>
                        </a:spcBef>
                        <a:spcAft>
                          <a:spcPts val="0"/>
                        </a:spcAft>
                        <a:buClrTx/>
                        <a:buSzTx/>
                        <a:buFontTx/>
                        <a:buNone/>
                        <a:tabLst/>
                        <a:defRPr/>
                      </a:pPr>
                      <a:r>
                        <a:rPr lang="fr-FR" sz="1600" kern="1200" noProof="0">
                          <a:solidFill>
                            <a:schemeClr val="dk1"/>
                          </a:solidFill>
                          <a:effectLst/>
                          <a:latin typeface="+mn-lt"/>
                          <a:ea typeface="+mn-ea"/>
                          <a:cs typeface="+mn-cs"/>
                        </a:rPr>
                        <a:t>Le prestataire diffuse une information accessible au public, </a:t>
                      </a:r>
                      <a:r>
                        <a:rPr lang="fr-FR" sz="1600" kern="1200" noProof="0" err="1">
                          <a:solidFill>
                            <a:schemeClr val="dk1"/>
                          </a:solidFill>
                          <a:effectLst/>
                          <a:latin typeface="+mn-lt"/>
                          <a:ea typeface="+mn-ea"/>
                          <a:cs typeface="+mn-cs"/>
                        </a:rPr>
                        <a:t>détaillée</a:t>
                      </a:r>
                      <a:r>
                        <a:rPr lang="fr-FR" sz="1600" kern="1200" noProof="0">
                          <a:solidFill>
                            <a:schemeClr val="dk1"/>
                          </a:solidFill>
                          <a:effectLst/>
                          <a:latin typeface="+mn-lt"/>
                          <a:ea typeface="+mn-ea"/>
                          <a:cs typeface="+mn-cs"/>
                        </a:rPr>
                        <a:t> et </a:t>
                      </a:r>
                      <a:r>
                        <a:rPr lang="fr-FR" sz="1600" kern="1200" noProof="0" err="1">
                          <a:solidFill>
                            <a:schemeClr val="dk1"/>
                          </a:solidFill>
                          <a:effectLst/>
                          <a:latin typeface="+mn-lt"/>
                          <a:ea typeface="+mn-ea"/>
                          <a:cs typeface="+mn-cs"/>
                        </a:rPr>
                        <a:t>vérifiable</a:t>
                      </a:r>
                      <a:r>
                        <a:rPr lang="fr-FR" sz="1600" kern="1200" noProof="0">
                          <a:solidFill>
                            <a:schemeClr val="dk1"/>
                          </a:solidFill>
                          <a:effectLst/>
                          <a:latin typeface="+mn-lt"/>
                          <a:ea typeface="+mn-ea"/>
                          <a:cs typeface="+mn-cs"/>
                        </a:rPr>
                        <a:t> sur les prestations </a:t>
                      </a:r>
                      <a:r>
                        <a:rPr lang="fr-FR" sz="1600" kern="1200" noProof="0" err="1">
                          <a:solidFill>
                            <a:schemeClr val="dk1"/>
                          </a:solidFill>
                          <a:effectLst/>
                          <a:latin typeface="+mn-lt"/>
                          <a:ea typeface="+mn-ea"/>
                          <a:cs typeface="+mn-cs"/>
                        </a:rPr>
                        <a:t>proposées</a:t>
                      </a:r>
                      <a:r>
                        <a:rPr lang="fr-FR" sz="1600" kern="1200" noProof="0">
                          <a:solidFill>
                            <a:schemeClr val="dk1"/>
                          </a:solidFill>
                          <a:effectLst/>
                          <a:latin typeface="+mn-lt"/>
                          <a:ea typeface="+mn-ea"/>
                          <a:cs typeface="+mn-cs"/>
                        </a:rPr>
                        <a:t> : </a:t>
                      </a:r>
                      <a:r>
                        <a:rPr lang="fr-FR" sz="1600" kern="1200" noProof="0" err="1">
                          <a:solidFill>
                            <a:schemeClr val="dk1"/>
                          </a:solidFill>
                          <a:effectLst/>
                          <a:latin typeface="+mn-lt"/>
                          <a:ea typeface="+mn-ea"/>
                          <a:cs typeface="+mn-cs"/>
                        </a:rPr>
                        <a:t>prérequis</a:t>
                      </a:r>
                      <a:r>
                        <a:rPr lang="fr-FR" sz="1600" kern="1200" noProof="0">
                          <a:solidFill>
                            <a:schemeClr val="dk1"/>
                          </a:solidFill>
                          <a:effectLst/>
                          <a:latin typeface="+mn-lt"/>
                          <a:ea typeface="+mn-ea"/>
                          <a:cs typeface="+mn-cs"/>
                        </a:rPr>
                        <a:t>, objectifs, </a:t>
                      </a:r>
                      <a:r>
                        <a:rPr lang="fr-FR" sz="1600" kern="1200" noProof="0" err="1">
                          <a:solidFill>
                            <a:schemeClr val="dk1"/>
                          </a:solidFill>
                          <a:effectLst/>
                          <a:latin typeface="+mn-lt"/>
                          <a:ea typeface="+mn-ea"/>
                          <a:cs typeface="+mn-cs"/>
                        </a:rPr>
                        <a:t>durée</a:t>
                      </a:r>
                      <a:r>
                        <a:rPr lang="fr-FR" sz="1600" kern="1200" noProof="0">
                          <a:solidFill>
                            <a:schemeClr val="dk1"/>
                          </a:solidFill>
                          <a:effectLst/>
                          <a:latin typeface="+mn-lt"/>
                          <a:ea typeface="+mn-ea"/>
                          <a:cs typeface="+mn-cs"/>
                        </a:rPr>
                        <a:t>, </a:t>
                      </a:r>
                      <a:r>
                        <a:rPr lang="fr-FR" sz="1600" kern="1200" noProof="0" err="1">
                          <a:solidFill>
                            <a:schemeClr val="dk1"/>
                          </a:solidFill>
                          <a:effectLst/>
                          <a:latin typeface="+mn-lt"/>
                          <a:ea typeface="+mn-ea"/>
                          <a:cs typeface="+mn-cs"/>
                        </a:rPr>
                        <a:t>modalités</a:t>
                      </a:r>
                      <a:r>
                        <a:rPr lang="fr-FR" sz="1600" kern="1200" noProof="0">
                          <a:solidFill>
                            <a:schemeClr val="dk1"/>
                          </a:solidFill>
                          <a:effectLst/>
                          <a:latin typeface="+mn-lt"/>
                          <a:ea typeface="+mn-ea"/>
                          <a:cs typeface="+mn-cs"/>
                        </a:rPr>
                        <a:t> et </a:t>
                      </a:r>
                      <a:r>
                        <a:rPr lang="fr-FR" sz="1600" kern="1200" noProof="0" err="1">
                          <a:solidFill>
                            <a:schemeClr val="dk1"/>
                          </a:solidFill>
                          <a:effectLst/>
                          <a:latin typeface="+mn-lt"/>
                          <a:ea typeface="+mn-ea"/>
                          <a:cs typeface="+mn-cs"/>
                        </a:rPr>
                        <a:t>délais</a:t>
                      </a:r>
                      <a:r>
                        <a:rPr lang="fr-FR" sz="1600" kern="1200" noProof="0">
                          <a:solidFill>
                            <a:schemeClr val="dk1"/>
                          </a:solidFill>
                          <a:effectLst/>
                          <a:latin typeface="+mn-lt"/>
                          <a:ea typeface="+mn-ea"/>
                          <a:cs typeface="+mn-cs"/>
                        </a:rPr>
                        <a:t> d'</a:t>
                      </a:r>
                      <a:r>
                        <a:rPr lang="fr-FR" sz="1600" kern="1200" noProof="0" err="1">
                          <a:solidFill>
                            <a:schemeClr val="dk1"/>
                          </a:solidFill>
                          <a:effectLst/>
                          <a:latin typeface="+mn-lt"/>
                          <a:ea typeface="+mn-ea"/>
                          <a:cs typeface="+mn-cs"/>
                        </a:rPr>
                        <a:t>accès</a:t>
                      </a:r>
                      <a:r>
                        <a:rPr lang="fr-FR" sz="1600" kern="1200" noProof="0">
                          <a:solidFill>
                            <a:schemeClr val="dk1"/>
                          </a:solidFill>
                          <a:effectLst/>
                          <a:latin typeface="+mn-lt"/>
                          <a:ea typeface="+mn-ea"/>
                          <a:cs typeface="+mn-cs"/>
                        </a:rPr>
                        <a:t>, tarifs, contacts, </a:t>
                      </a:r>
                      <a:r>
                        <a:rPr lang="fr-FR" sz="1600" kern="1200" noProof="0" err="1">
                          <a:solidFill>
                            <a:schemeClr val="dk1"/>
                          </a:solidFill>
                          <a:effectLst/>
                          <a:latin typeface="+mn-lt"/>
                          <a:ea typeface="+mn-ea"/>
                          <a:cs typeface="+mn-cs"/>
                        </a:rPr>
                        <a:t>méthodes</a:t>
                      </a:r>
                      <a:r>
                        <a:rPr lang="fr-FR" sz="1600" kern="1200" noProof="0">
                          <a:solidFill>
                            <a:schemeClr val="dk1"/>
                          </a:solidFill>
                          <a:effectLst/>
                          <a:latin typeface="+mn-lt"/>
                          <a:ea typeface="+mn-ea"/>
                          <a:cs typeface="+mn-cs"/>
                        </a:rPr>
                        <a:t> </a:t>
                      </a:r>
                      <a:r>
                        <a:rPr lang="fr-FR" sz="1600" kern="1200" noProof="0" err="1">
                          <a:solidFill>
                            <a:schemeClr val="dk1"/>
                          </a:solidFill>
                          <a:effectLst/>
                          <a:latin typeface="+mn-lt"/>
                          <a:ea typeface="+mn-ea"/>
                          <a:cs typeface="+mn-cs"/>
                        </a:rPr>
                        <a:t>mobilisées</a:t>
                      </a:r>
                      <a:r>
                        <a:rPr lang="fr-FR" sz="1600" kern="1200" noProof="0">
                          <a:solidFill>
                            <a:schemeClr val="dk1"/>
                          </a:solidFill>
                          <a:effectLst/>
                          <a:latin typeface="+mn-lt"/>
                          <a:ea typeface="+mn-ea"/>
                          <a:cs typeface="+mn-cs"/>
                        </a:rPr>
                        <a:t> et </a:t>
                      </a:r>
                      <a:r>
                        <a:rPr lang="fr-FR" sz="1600" kern="1200" noProof="0" err="1">
                          <a:solidFill>
                            <a:schemeClr val="dk1"/>
                          </a:solidFill>
                          <a:effectLst/>
                          <a:latin typeface="+mn-lt"/>
                          <a:ea typeface="+mn-ea"/>
                          <a:cs typeface="+mn-cs"/>
                        </a:rPr>
                        <a:t>modalités</a:t>
                      </a:r>
                      <a:r>
                        <a:rPr lang="fr-FR" sz="1600" kern="1200" noProof="0">
                          <a:solidFill>
                            <a:schemeClr val="dk1"/>
                          </a:solidFill>
                          <a:effectLst/>
                          <a:latin typeface="+mn-lt"/>
                          <a:ea typeface="+mn-ea"/>
                          <a:cs typeface="+mn-cs"/>
                        </a:rPr>
                        <a:t> d’</a:t>
                      </a:r>
                      <a:r>
                        <a:rPr lang="fr-FR" sz="1600" kern="1200" noProof="0" err="1">
                          <a:solidFill>
                            <a:schemeClr val="dk1"/>
                          </a:solidFill>
                          <a:effectLst/>
                          <a:latin typeface="+mn-lt"/>
                          <a:ea typeface="+mn-ea"/>
                          <a:cs typeface="+mn-cs"/>
                        </a:rPr>
                        <a:t>évaluation</a:t>
                      </a:r>
                      <a:r>
                        <a:rPr lang="fr-FR" sz="1600" kern="1200" noProof="0">
                          <a:solidFill>
                            <a:schemeClr val="dk1"/>
                          </a:solidFill>
                          <a:effectLst/>
                          <a:latin typeface="+mn-lt"/>
                          <a:ea typeface="+mn-ea"/>
                          <a:cs typeface="+mn-cs"/>
                        </a:rPr>
                        <a:t>, </a:t>
                      </a:r>
                      <a:r>
                        <a:rPr lang="fr-FR" sz="1600" kern="1200" noProof="0" err="1">
                          <a:solidFill>
                            <a:schemeClr val="dk1"/>
                          </a:solidFill>
                          <a:effectLst/>
                          <a:latin typeface="+mn-lt"/>
                          <a:ea typeface="+mn-ea"/>
                          <a:cs typeface="+mn-cs"/>
                        </a:rPr>
                        <a:t>accessibilite</a:t>
                      </a:r>
                      <a:r>
                        <a:rPr lang="fr-FR" sz="1600" kern="1200" noProof="0">
                          <a:solidFill>
                            <a:schemeClr val="dk1"/>
                          </a:solidFill>
                          <a:effectLst/>
                          <a:latin typeface="+mn-lt"/>
                          <a:ea typeface="+mn-ea"/>
                          <a:cs typeface="+mn-cs"/>
                        </a:rPr>
                        <a:t>́ aux personnes </a:t>
                      </a:r>
                      <a:r>
                        <a:rPr lang="fr-FR" sz="1600" kern="1200" noProof="0" err="1">
                          <a:solidFill>
                            <a:schemeClr val="dk1"/>
                          </a:solidFill>
                          <a:effectLst/>
                          <a:latin typeface="+mn-lt"/>
                          <a:ea typeface="+mn-ea"/>
                          <a:cs typeface="+mn-cs"/>
                        </a:rPr>
                        <a:t>handicapées</a:t>
                      </a:r>
                      <a:r>
                        <a:rPr lang="fr-FR" sz="1600" kern="1200" noProof="0">
                          <a:solidFill>
                            <a:schemeClr val="dk1"/>
                          </a:solidFill>
                          <a:effectLst/>
                          <a:latin typeface="+mn-lt"/>
                          <a:ea typeface="+mn-ea"/>
                          <a:cs typeface="+mn-cs"/>
                        </a:rPr>
                        <a:t>. </a:t>
                      </a:r>
                      <a:endParaRPr lang="fr-FR" sz="1200" noProof="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12538">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755227">
                <a:tc gridSpan="4">
                  <a:txBody>
                    <a:bodyPr/>
                    <a:lstStyle/>
                    <a:p>
                      <a:pPr marL="0" indent="0">
                        <a:buFont typeface="Wingdings" charset="2"/>
                        <a:buNone/>
                      </a:pPr>
                      <a:r>
                        <a:rPr lang="fr-FR" sz="1600" b="0" spc="-20" dirty="0">
                          <a:latin typeface="+mn-lt"/>
                          <a:cs typeface="Calibri"/>
                        </a:rPr>
                        <a:t>Dans le cadre des formations spécifiques (à la carte) décrire</a:t>
                      </a:r>
                      <a:r>
                        <a:rPr lang="fr-FR" sz="1600" b="0" spc="-20" baseline="0" dirty="0">
                          <a:latin typeface="+mn-lt"/>
                          <a:cs typeface="Calibri"/>
                        </a:rPr>
                        <a:t> les informations à collecter (demande, objectifs, public, conditions d’organisation</a:t>
                      </a:r>
                      <a:r>
                        <a:rPr lang="is-IS" sz="1600" b="0" spc="-20" baseline="0" dirty="0">
                          <a:latin typeface="+mn-lt"/>
                          <a:cs typeface="Calibri"/>
                        </a:rPr>
                        <a:t>…) et le moyen d’enregistrement</a:t>
                      </a:r>
                      <a:endParaRPr lang="fr-FR" sz="1600" b="0" dirty="0">
                        <a:latin typeface="+mn-lt"/>
                      </a:endParaRPr>
                    </a:p>
                    <a:p>
                      <a:r>
                        <a:rPr lang="fr-FR" sz="1600" b="0" dirty="0">
                          <a:solidFill>
                            <a:srgbClr val="FF0000"/>
                          </a:solidFill>
                          <a:latin typeface="+mn-lt"/>
                        </a:rPr>
                        <a:t>❗️Attention à la cohérence entre le site internet,</a:t>
                      </a:r>
                      <a:r>
                        <a:rPr lang="fr-FR" sz="1600" b="0" baseline="0" dirty="0">
                          <a:solidFill>
                            <a:srgbClr val="FF0000"/>
                          </a:solidFill>
                          <a:latin typeface="+mn-lt"/>
                        </a:rPr>
                        <a:t> le catalogue papier et les fiches formations</a:t>
                      </a:r>
                      <a:endParaRPr lang="fr-FR" sz="1600" b="0" baseline="0" dirty="0">
                        <a:latin typeface="+mn-lt"/>
                      </a:endParaRPr>
                    </a:p>
                    <a:p>
                      <a:r>
                        <a:rPr lang="fr-FR" sz="1600" b="0" i="1" baseline="0" dirty="0">
                          <a:latin typeface="+mn-lt"/>
                        </a:rPr>
                        <a:t>Preuves : site internet, catalogue, flyers, fiches formations, réseaux sociaux, emailing …</a:t>
                      </a:r>
                    </a:p>
                    <a:p>
                      <a:r>
                        <a:rPr lang="fr-FR" sz="1600" b="0" i="1" baseline="0" dirty="0">
                          <a:latin typeface="+mn-lt"/>
                        </a:rPr>
                        <a:t>Attention également à la cohérence si vous êtes référencés sur d’autres sites que le votre.</a:t>
                      </a:r>
                      <a:endParaRPr lang="fr-FR" sz="1600" b="0" i="1" dirty="0">
                        <a:latin typeface="+mn-lt"/>
                      </a:endParaRPr>
                    </a:p>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41</a:t>
            </a:fld>
            <a:endParaRPr lang="fr-FR" sz="1600" dirty="0"/>
          </a:p>
        </p:txBody>
      </p:sp>
    </p:spTree>
    <p:extLst>
      <p:ext uri="{BB962C8B-B14F-4D97-AF65-F5344CB8AC3E}">
        <p14:creationId xmlns:p14="http://schemas.microsoft.com/office/powerpoint/2010/main" val="4026993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4281032900"/>
              </p:ext>
            </p:extLst>
          </p:nvPr>
        </p:nvGraphicFramePr>
        <p:xfrm>
          <a:off x="0" y="7250"/>
          <a:ext cx="10287000" cy="719230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000" b="1" kern="1200" dirty="0" err="1">
                          <a:solidFill>
                            <a:schemeClr val="lt1"/>
                          </a:solidFill>
                          <a:effectLst/>
                          <a:latin typeface="+mn-lt"/>
                          <a:ea typeface="+mn-ea"/>
                          <a:cs typeface="+mn-cs"/>
                        </a:rPr>
                        <a:t>Critère</a:t>
                      </a:r>
                      <a:r>
                        <a:rPr lang="fr-FR" sz="2000" b="1" kern="1200" dirty="0">
                          <a:solidFill>
                            <a:schemeClr val="lt1"/>
                          </a:solidFill>
                          <a:effectLst/>
                          <a:latin typeface="+mn-lt"/>
                          <a:ea typeface="+mn-ea"/>
                          <a:cs typeface="+mn-cs"/>
                        </a:rPr>
                        <a:t> 1 : L’information des publics sur les prestations, les </a:t>
                      </a:r>
                      <a:r>
                        <a:rPr lang="fr-FR" sz="2000" b="1" kern="1200" dirty="0" err="1">
                          <a:solidFill>
                            <a:schemeClr val="lt1"/>
                          </a:solidFill>
                          <a:effectLst/>
                          <a:latin typeface="+mn-lt"/>
                          <a:ea typeface="+mn-ea"/>
                          <a:cs typeface="+mn-cs"/>
                        </a:rPr>
                        <a:t>délais</a:t>
                      </a:r>
                      <a:r>
                        <a:rPr lang="fr-FR" sz="2000" b="1" kern="1200" dirty="0">
                          <a:solidFill>
                            <a:schemeClr val="lt1"/>
                          </a:solidFill>
                          <a:effectLst/>
                          <a:latin typeface="+mn-lt"/>
                          <a:ea typeface="+mn-ea"/>
                          <a:cs typeface="+mn-cs"/>
                        </a:rPr>
                        <a:t> d’</a:t>
                      </a:r>
                      <a:r>
                        <a:rPr lang="fr-FR" sz="2000" b="1" kern="1200" dirty="0" err="1">
                          <a:solidFill>
                            <a:schemeClr val="lt1"/>
                          </a:solidFill>
                          <a:effectLst/>
                          <a:latin typeface="+mn-lt"/>
                          <a:ea typeface="+mn-ea"/>
                          <a:cs typeface="+mn-cs"/>
                        </a:rPr>
                        <a:t>accès</a:t>
                      </a:r>
                      <a:r>
                        <a:rPr lang="fr-FR" sz="2000" b="1" kern="1200" dirty="0">
                          <a:solidFill>
                            <a:schemeClr val="lt1"/>
                          </a:solidFill>
                          <a:effectLst/>
                          <a:latin typeface="+mn-lt"/>
                          <a:ea typeface="+mn-ea"/>
                          <a:cs typeface="+mn-cs"/>
                        </a:rPr>
                        <a:t> et les </a:t>
                      </a:r>
                      <a:r>
                        <a:rPr lang="fr-FR" sz="2000" b="1" kern="1200" dirty="0" err="1">
                          <a:solidFill>
                            <a:schemeClr val="lt1"/>
                          </a:solidFill>
                          <a:effectLst/>
                          <a:latin typeface="+mn-lt"/>
                          <a:ea typeface="+mn-ea"/>
                          <a:cs typeface="+mn-cs"/>
                        </a:rPr>
                        <a:t>résultats</a:t>
                      </a:r>
                      <a:r>
                        <a:rPr lang="fr-FR" sz="2000" b="1" kern="1200" dirty="0">
                          <a:solidFill>
                            <a:schemeClr val="lt1"/>
                          </a:solidFill>
                          <a:effectLst/>
                          <a:latin typeface="+mn-lt"/>
                          <a:ea typeface="+mn-ea"/>
                          <a:cs typeface="+mn-cs"/>
                        </a:rPr>
                        <a:t> obtenus. </a:t>
                      </a:r>
                      <a:endParaRPr lang="fr-FR" sz="16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2</a:t>
                      </a:r>
                    </a:p>
                  </a:txBody>
                  <a:tcPr/>
                </a:tc>
                <a:extLst>
                  <a:ext uri="{0D108BD9-81ED-4DB2-BD59-A6C34878D82A}">
                    <a16:rowId xmlns:a16="http://schemas.microsoft.com/office/drawing/2014/main" xmlns="" val="10000"/>
                  </a:ext>
                </a:extLst>
              </a:tr>
              <a:tr h="762000">
                <a:tc gridSpan="4">
                  <a:txBody>
                    <a:bodyPr/>
                    <a:lstStyle/>
                    <a:p>
                      <a:r>
                        <a:rPr lang="fr-FR" sz="1600" kern="1200" dirty="0">
                          <a:solidFill>
                            <a:schemeClr val="dk1"/>
                          </a:solidFill>
                          <a:effectLst/>
                          <a:latin typeface="+mn-lt"/>
                          <a:ea typeface="+mn-ea"/>
                          <a:cs typeface="+mn-cs"/>
                        </a:rPr>
                        <a:t>Le prestataire diffuse des indicateurs de </a:t>
                      </a:r>
                      <a:r>
                        <a:rPr lang="fr-FR" sz="1600" kern="1200" dirty="0" err="1">
                          <a:solidFill>
                            <a:schemeClr val="dk1"/>
                          </a:solidFill>
                          <a:effectLst/>
                          <a:latin typeface="+mn-lt"/>
                          <a:ea typeface="+mn-ea"/>
                          <a:cs typeface="+mn-cs"/>
                        </a:rPr>
                        <a:t>résultats</a:t>
                      </a:r>
                      <a:r>
                        <a:rPr lang="fr-FR" sz="1600" kern="1200" dirty="0">
                          <a:solidFill>
                            <a:schemeClr val="dk1"/>
                          </a:solidFill>
                          <a:effectLst/>
                          <a:latin typeface="+mn-lt"/>
                          <a:ea typeface="+mn-ea"/>
                          <a:cs typeface="+mn-cs"/>
                        </a:rPr>
                        <a:t> </a:t>
                      </a:r>
                      <a:r>
                        <a:rPr lang="fr-FR" sz="1600" kern="1200" dirty="0" err="1">
                          <a:solidFill>
                            <a:schemeClr val="dk1"/>
                          </a:solidFill>
                          <a:effectLst/>
                          <a:latin typeface="+mn-lt"/>
                          <a:ea typeface="+mn-ea"/>
                          <a:cs typeface="+mn-cs"/>
                        </a:rPr>
                        <a:t>adaptés</a:t>
                      </a:r>
                      <a:r>
                        <a:rPr lang="fr-FR" sz="1600" kern="1200" dirty="0">
                          <a:solidFill>
                            <a:schemeClr val="dk1"/>
                          </a:solidFill>
                          <a:effectLst/>
                          <a:latin typeface="+mn-lt"/>
                          <a:ea typeface="+mn-ea"/>
                          <a:cs typeface="+mn-cs"/>
                        </a:rPr>
                        <a:t> à la nature des prestations mises en œuvre et des publics accueillis. </a:t>
                      </a:r>
                      <a:endParaRPr lang="fr-FR" sz="1200" dirty="0"/>
                    </a:p>
                    <a:p>
                      <a:endParaRPr lang="fr-FR" sz="1200" b="1" noProof="0" dirty="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endParaRPr lang="fr-FR" sz="1600" dirty="0">
                        <a:latin typeface="Arial" panose="020B0604020202020204" pitchFamily="34" charset="0"/>
                        <a:cs typeface="Arial" panose="020B0604020202020204" pitchFamily="34" charset="0"/>
                      </a:endParaRPr>
                    </a:p>
                    <a:p>
                      <a:r>
                        <a:rPr lang="fr-FR" sz="1600" b="1" dirty="0">
                          <a:latin typeface="Arial" panose="020B0604020202020204" pitchFamily="34" charset="0"/>
                          <a:cs typeface="Arial" panose="020B0604020202020204" pitchFamily="34" charset="0"/>
                        </a:rPr>
                        <a:t>Indicateurs de résultats </a:t>
                      </a:r>
                    </a:p>
                    <a:p>
                      <a:r>
                        <a:rPr lang="fr-FR" sz="1600" dirty="0">
                          <a:latin typeface="Arial" panose="020B0604020202020204" pitchFamily="34" charset="0"/>
                          <a:cs typeface="Arial" panose="020B0604020202020204" pitchFamily="34" charset="0"/>
                        </a:rPr>
                        <a:t>Indice de satisfaction des stagiaires (à chaud/à froid)</a:t>
                      </a:r>
                    </a:p>
                    <a:p>
                      <a:r>
                        <a:rPr lang="fr-FR" sz="1600" dirty="0">
                          <a:latin typeface="Arial" panose="020B0604020202020204" pitchFamily="34" charset="0"/>
                          <a:cs typeface="Arial" panose="020B0604020202020204" pitchFamily="34" charset="0"/>
                        </a:rPr>
                        <a:t>Pourcentage d’insertion (après une durée déterminée)</a:t>
                      </a:r>
                    </a:p>
                    <a:p>
                      <a:pPr marL="0" marR="0" lvl="0" indent="0" algn="l" defTabSz="81279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Pourcentage de retour à l’emploi (après une durée déterminée)</a:t>
                      </a:r>
                    </a:p>
                    <a:p>
                      <a:pPr marL="0" marR="0" lvl="0" indent="0" algn="l" defTabSz="81279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Pourcentage réussite aux examens (après une durée déterminée)</a:t>
                      </a:r>
                    </a:p>
                    <a:p>
                      <a:pPr marL="0" marR="0" lvl="0" indent="0" algn="l" defTabSz="81279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a:t>
                      </a:r>
                    </a:p>
                    <a:p>
                      <a:pPr marL="0" marR="0" lvl="0" indent="0" algn="l" defTabSz="812790" rtl="0" eaLnBrk="1" fontAlgn="auto" latinLnBrk="0" hangingPunct="1">
                        <a:lnSpc>
                          <a:spcPct val="100000"/>
                        </a:lnSpc>
                        <a:spcBef>
                          <a:spcPts val="0"/>
                        </a:spcBef>
                        <a:spcAft>
                          <a:spcPts val="0"/>
                        </a:spcAft>
                        <a:buClrTx/>
                        <a:buSzTx/>
                        <a:buFontTx/>
                        <a:buNone/>
                        <a:tabLst/>
                        <a:defRPr/>
                      </a:pPr>
                      <a:endParaRPr lang="fr-FR" sz="1600" dirty="0">
                        <a:latin typeface="Arial" panose="020B0604020202020204" pitchFamily="34" charset="0"/>
                        <a:cs typeface="Arial" panose="020B0604020202020204" pitchFamily="34" charset="0"/>
                      </a:endParaRPr>
                    </a:p>
                    <a:p>
                      <a:pPr marL="0" marR="0" lvl="0" indent="0" algn="l" defTabSz="81279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Le prestataire diffuse !</a:t>
                      </a:r>
                    </a:p>
                    <a:p>
                      <a:pPr marL="0" marR="0" lvl="0" indent="0" algn="l" defTabSz="812790" rtl="0" eaLnBrk="1" fontAlgn="auto" latinLnBrk="0" hangingPunct="1">
                        <a:lnSpc>
                          <a:spcPct val="100000"/>
                        </a:lnSpc>
                        <a:spcBef>
                          <a:spcPts val="0"/>
                        </a:spcBef>
                        <a:spcAft>
                          <a:spcPts val="0"/>
                        </a:spcAft>
                        <a:buClrTx/>
                        <a:buSzTx/>
                        <a:buFontTx/>
                        <a:buNone/>
                        <a:tabLst/>
                        <a:defRPr/>
                      </a:pPr>
                      <a:endParaRPr lang="fr-FR" sz="1600" dirty="0">
                        <a:latin typeface="Arial" panose="020B0604020202020204" pitchFamily="34" charset="0"/>
                        <a:cs typeface="Arial" panose="020B0604020202020204" pitchFamily="34" charset="0"/>
                      </a:endParaRPr>
                    </a:p>
                    <a:p>
                      <a:pPr marL="0" marR="0" lvl="0" indent="0" algn="l" defTabSz="81279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Vous ne devez pas simplement mettre en œuvre les indicateurs. Vous devez les diffuser : site internet.</a:t>
                      </a:r>
                    </a:p>
                    <a:p>
                      <a:endParaRPr lang="fr-FR" sz="1600" dirty="0">
                        <a:latin typeface="Arial" panose="020B0604020202020204" pitchFamily="34" charset="0"/>
                        <a:cs typeface="Arial" panose="020B0604020202020204" pitchFamily="34" charset="0"/>
                      </a:endParaRPr>
                    </a:p>
                    <a:p>
                      <a:endParaRPr lang="fr-FR" sz="2000" dirty="0"/>
                    </a:p>
                    <a:p>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42</a:t>
            </a:fld>
            <a:endParaRPr lang="fr-FR" sz="1600" dirty="0"/>
          </a:p>
        </p:txBody>
      </p:sp>
    </p:spTree>
    <p:extLst>
      <p:ext uri="{BB962C8B-B14F-4D97-AF65-F5344CB8AC3E}">
        <p14:creationId xmlns:p14="http://schemas.microsoft.com/office/powerpoint/2010/main" val="100838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614581472"/>
              </p:ext>
            </p:extLst>
          </p:nvPr>
        </p:nvGraphicFramePr>
        <p:xfrm>
          <a:off x="0" y="7250"/>
          <a:ext cx="10287000" cy="7923825"/>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800" b="1" kern="1200" dirty="0" err="1">
                          <a:solidFill>
                            <a:schemeClr val="lt1"/>
                          </a:solidFill>
                          <a:effectLst/>
                          <a:latin typeface="+mn-lt"/>
                          <a:ea typeface="+mn-ea"/>
                          <a:cs typeface="+mn-cs"/>
                        </a:rPr>
                        <a:t>Critère</a:t>
                      </a:r>
                      <a:r>
                        <a:rPr lang="fr-FR" sz="2800" b="1" kern="1200" dirty="0">
                          <a:solidFill>
                            <a:schemeClr val="lt1"/>
                          </a:solidFill>
                          <a:effectLst/>
                          <a:latin typeface="+mn-lt"/>
                          <a:ea typeface="+mn-ea"/>
                          <a:cs typeface="+mn-cs"/>
                        </a:rPr>
                        <a:t> 1 </a:t>
                      </a:r>
                      <a:r>
                        <a:rPr lang="fr-FR" sz="2000" b="1" kern="1200" dirty="0">
                          <a:solidFill>
                            <a:schemeClr val="lt1"/>
                          </a:solidFill>
                          <a:effectLst/>
                          <a:latin typeface="+mn-lt"/>
                          <a:ea typeface="+mn-ea"/>
                          <a:cs typeface="+mn-cs"/>
                        </a:rPr>
                        <a:t>: L’information des publics sur les prestations, les </a:t>
                      </a:r>
                      <a:r>
                        <a:rPr lang="fr-FR" sz="2000" b="1" kern="1200" dirty="0" err="1">
                          <a:solidFill>
                            <a:schemeClr val="lt1"/>
                          </a:solidFill>
                          <a:effectLst/>
                          <a:latin typeface="+mn-lt"/>
                          <a:ea typeface="+mn-ea"/>
                          <a:cs typeface="+mn-cs"/>
                        </a:rPr>
                        <a:t>délais</a:t>
                      </a:r>
                      <a:r>
                        <a:rPr lang="fr-FR" sz="2000" b="1" kern="1200" dirty="0">
                          <a:solidFill>
                            <a:schemeClr val="lt1"/>
                          </a:solidFill>
                          <a:effectLst/>
                          <a:latin typeface="+mn-lt"/>
                          <a:ea typeface="+mn-ea"/>
                          <a:cs typeface="+mn-cs"/>
                        </a:rPr>
                        <a:t> d’</a:t>
                      </a:r>
                      <a:r>
                        <a:rPr lang="fr-FR" sz="2000" b="1" kern="1200" dirty="0" err="1">
                          <a:solidFill>
                            <a:schemeClr val="lt1"/>
                          </a:solidFill>
                          <a:effectLst/>
                          <a:latin typeface="+mn-lt"/>
                          <a:ea typeface="+mn-ea"/>
                          <a:cs typeface="+mn-cs"/>
                        </a:rPr>
                        <a:t>accès</a:t>
                      </a:r>
                      <a:r>
                        <a:rPr lang="fr-FR" sz="2000" b="1" kern="1200" dirty="0">
                          <a:solidFill>
                            <a:schemeClr val="lt1"/>
                          </a:solidFill>
                          <a:effectLst/>
                          <a:latin typeface="+mn-lt"/>
                          <a:ea typeface="+mn-ea"/>
                          <a:cs typeface="+mn-cs"/>
                        </a:rPr>
                        <a:t> et les </a:t>
                      </a:r>
                      <a:r>
                        <a:rPr lang="fr-FR" sz="2000" b="1" kern="1200" dirty="0" err="1">
                          <a:solidFill>
                            <a:schemeClr val="lt1"/>
                          </a:solidFill>
                          <a:effectLst/>
                          <a:latin typeface="+mn-lt"/>
                          <a:ea typeface="+mn-ea"/>
                          <a:cs typeface="+mn-cs"/>
                        </a:rPr>
                        <a:t>résultats</a:t>
                      </a:r>
                      <a:r>
                        <a:rPr lang="fr-FR" sz="2000" b="1" kern="1200" dirty="0">
                          <a:solidFill>
                            <a:schemeClr val="lt1"/>
                          </a:solidFill>
                          <a:effectLst/>
                          <a:latin typeface="+mn-lt"/>
                          <a:ea typeface="+mn-ea"/>
                          <a:cs typeface="+mn-cs"/>
                        </a:rPr>
                        <a:t> obtenus. </a:t>
                      </a:r>
                      <a:endParaRPr lang="fr-FR" sz="16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3</a:t>
                      </a:r>
                    </a:p>
                    <a:p>
                      <a:r>
                        <a:rPr lang="fr-FR" sz="2800" dirty="0"/>
                        <a:t>SPECIFIQUE</a:t>
                      </a:r>
                    </a:p>
                  </a:txBody>
                  <a:tcPr/>
                </a:tc>
                <a:extLst>
                  <a:ext uri="{0D108BD9-81ED-4DB2-BD59-A6C34878D82A}">
                    <a16:rowId xmlns:a16="http://schemas.microsoft.com/office/drawing/2014/main" xmlns="" val="10000"/>
                  </a:ext>
                </a:extLst>
              </a:tr>
              <a:tr h="1249680">
                <a:tc gridSpan="4">
                  <a:txBody>
                    <a:bodyPr/>
                    <a:lstStyle/>
                    <a:p>
                      <a:r>
                        <a:rPr lang="fr-FR" sz="1600" kern="1200">
                          <a:solidFill>
                            <a:schemeClr val="dk1"/>
                          </a:solidFill>
                          <a:effectLst/>
                          <a:latin typeface="+mn-lt"/>
                          <a:ea typeface="+mn-ea"/>
                          <a:cs typeface="+mn-cs"/>
                        </a:rPr>
                        <a:t>Lorsque le prestataire met en œuvre des prestations conduisant à une certification professionnelle, il informe sur les taux d’obtention des certifications </a:t>
                      </a:r>
                      <a:r>
                        <a:rPr lang="fr-FR" sz="1600" kern="1200" err="1">
                          <a:solidFill>
                            <a:schemeClr val="dk1"/>
                          </a:solidFill>
                          <a:effectLst/>
                          <a:latin typeface="+mn-lt"/>
                          <a:ea typeface="+mn-ea"/>
                          <a:cs typeface="+mn-cs"/>
                        </a:rPr>
                        <a:t>préparées</a:t>
                      </a:r>
                      <a:r>
                        <a:rPr lang="fr-FR" sz="1600" kern="1200">
                          <a:solidFill>
                            <a:schemeClr val="dk1"/>
                          </a:solidFill>
                          <a:effectLst/>
                          <a:latin typeface="+mn-lt"/>
                          <a:ea typeface="+mn-ea"/>
                          <a:cs typeface="+mn-cs"/>
                        </a:rPr>
                        <a:t>, les </a:t>
                      </a:r>
                      <a:r>
                        <a:rPr lang="fr-FR" sz="1600" kern="1200" err="1">
                          <a:solidFill>
                            <a:schemeClr val="dk1"/>
                          </a:solidFill>
                          <a:effectLst/>
                          <a:latin typeface="+mn-lt"/>
                          <a:ea typeface="+mn-ea"/>
                          <a:cs typeface="+mn-cs"/>
                        </a:rPr>
                        <a:t>possibilités</a:t>
                      </a:r>
                      <a:r>
                        <a:rPr lang="fr-FR" sz="1600" kern="1200">
                          <a:solidFill>
                            <a:schemeClr val="dk1"/>
                          </a:solidFill>
                          <a:effectLst/>
                          <a:latin typeface="+mn-lt"/>
                          <a:ea typeface="+mn-ea"/>
                          <a:cs typeface="+mn-cs"/>
                        </a:rPr>
                        <a:t> de valider un/ou des blocs de </a:t>
                      </a:r>
                      <a:r>
                        <a:rPr lang="fr-FR" sz="1600" kern="1200" err="1">
                          <a:solidFill>
                            <a:schemeClr val="dk1"/>
                          </a:solidFill>
                          <a:effectLst/>
                          <a:latin typeface="+mn-lt"/>
                          <a:ea typeface="+mn-ea"/>
                          <a:cs typeface="+mn-cs"/>
                        </a:rPr>
                        <a:t>compétences</a:t>
                      </a:r>
                      <a:r>
                        <a:rPr lang="fr-FR" sz="1600" kern="1200">
                          <a:solidFill>
                            <a:schemeClr val="dk1"/>
                          </a:solidFill>
                          <a:effectLst/>
                          <a:latin typeface="+mn-lt"/>
                          <a:ea typeface="+mn-ea"/>
                          <a:cs typeface="+mn-cs"/>
                        </a:rPr>
                        <a:t>, ainsi que sur les </a:t>
                      </a:r>
                      <a:r>
                        <a:rPr lang="fr-FR" sz="1600" kern="1200" err="1">
                          <a:solidFill>
                            <a:schemeClr val="dk1"/>
                          </a:solidFill>
                          <a:effectLst/>
                          <a:latin typeface="+mn-lt"/>
                          <a:ea typeface="+mn-ea"/>
                          <a:cs typeface="+mn-cs"/>
                        </a:rPr>
                        <a:t>équivalences</a:t>
                      </a:r>
                      <a:r>
                        <a:rPr lang="fr-FR" sz="1600" kern="1200">
                          <a:solidFill>
                            <a:schemeClr val="dk1"/>
                          </a:solidFill>
                          <a:effectLst/>
                          <a:latin typeface="+mn-lt"/>
                          <a:ea typeface="+mn-ea"/>
                          <a:cs typeface="+mn-cs"/>
                        </a:rPr>
                        <a:t>, passerelles, suites de parcours et les </a:t>
                      </a:r>
                      <a:r>
                        <a:rPr lang="fr-FR" sz="1600" kern="1200" err="1">
                          <a:solidFill>
                            <a:schemeClr val="dk1"/>
                          </a:solidFill>
                          <a:effectLst/>
                          <a:latin typeface="+mn-lt"/>
                          <a:ea typeface="+mn-ea"/>
                          <a:cs typeface="+mn-cs"/>
                        </a:rPr>
                        <a:t>débouchés</a:t>
                      </a:r>
                      <a:r>
                        <a:rPr lang="fr-FR" sz="1600" kern="1200">
                          <a:solidFill>
                            <a:schemeClr val="dk1"/>
                          </a:solidFill>
                          <a:effectLst/>
                          <a:latin typeface="+mn-lt"/>
                          <a:ea typeface="+mn-ea"/>
                          <a:cs typeface="+mn-cs"/>
                        </a:rPr>
                        <a:t>. </a:t>
                      </a:r>
                      <a:endParaRPr lang="fr-FR" sz="1200"/>
                    </a:p>
                    <a:p>
                      <a:endParaRPr lang="fr-FR" sz="1200" b="1" noProof="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tx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600" dirty="0"/>
                        <a:t>Pourcentage réussite aux examens</a:t>
                      </a:r>
                    </a:p>
                    <a:p>
                      <a:endParaRPr lang="fr-FR" sz="1600" dirty="0"/>
                    </a:p>
                    <a:p>
                      <a:r>
                        <a:rPr lang="fr-FR" sz="1600" dirty="0"/>
                        <a:t>Possibilité de passer des blocs de compétences (ex : CCP, unités de valeur / unités d’enseignement) pour obtenir un diplôme</a:t>
                      </a:r>
                    </a:p>
                    <a:p>
                      <a:endParaRPr lang="fr-FR" sz="1600" dirty="0"/>
                    </a:p>
                    <a:p>
                      <a:r>
                        <a:rPr lang="fr-FR" sz="1600" dirty="0"/>
                        <a:t>Niveau du diplôme ou de la certification </a:t>
                      </a:r>
                    </a:p>
                    <a:p>
                      <a:r>
                        <a:rPr lang="fr-FR" sz="1600" dirty="0"/>
                        <a:t>Ex : Brevet Professionnel de niveau 4 (ex niveau IV) est un équivalent du BAC</a:t>
                      </a:r>
                    </a:p>
                    <a:p>
                      <a:endParaRPr lang="fr-FR" sz="1600" dirty="0"/>
                    </a:p>
                    <a:p>
                      <a:r>
                        <a:rPr lang="fr-FR" sz="1600" dirty="0"/>
                        <a:t>Passerelles : certains BTS peuvent permettre d’accéder à un diplôme d’ingénieur</a:t>
                      </a:r>
                    </a:p>
                    <a:p>
                      <a:endParaRPr lang="fr-FR" sz="1600" dirty="0"/>
                    </a:p>
                    <a:p>
                      <a:r>
                        <a:rPr lang="fr-FR" sz="1600" dirty="0"/>
                        <a:t>Suite de parcours : poursuite d’étude</a:t>
                      </a:r>
                    </a:p>
                    <a:p>
                      <a:endParaRPr lang="fr-FR" sz="1600" dirty="0"/>
                    </a:p>
                    <a:p>
                      <a:r>
                        <a:rPr lang="fr-FR" sz="1600" dirty="0"/>
                        <a:t>Débouchés : métiers préparés, secteurs d’embauche …</a:t>
                      </a:r>
                    </a:p>
                    <a:p>
                      <a:endParaRPr lang="fr-FR" sz="1600" dirty="0"/>
                    </a:p>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43</a:t>
            </a:fld>
            <a:endParaRPr lang="fr-FR" sz="1600"/>
          </a:p>
        </p:txBody>
      </p:sp>
    </p:spTree>
    <p:extLst>
      <p:ext uri="{BB962C8B-B14F-4D97-AF65-F5344CB8AC3E}">
        <p14:creationId xmlns:p14="http://schemas.microsoft.com/office/powerpoint/2010/main" val="373690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59751358"/>
              </p:ext>
            </p:extLst>
          </p:nvPr>
        </p:nvGraphicFramePr>
        <p:xfrm>
          <a:off x="0" y="7250"/>
          <a:ext cx="10287000" cy="7638848"/>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800" b="1" kern="1200" dirty="0" err="1">
                          <a:solidFill>
                            <a:schemeClr val="lt1"/>
                          </a:solidFill>
                          <a:effectLst/>
                          <a:latin typeface="+mn-lt"/>
                          <a:ea typeface="+mn-ea"/>
                          <a:cs typeface="+mn-cs"/>
                        </a:rPr>
                        <a:t>Critère</a:t>
                      </a:r>
                      <a:r>
                        <a:rPr lang="fr-FR" sz="2800" b="1" kern="1200" dirty="0">
                          <a:solidFill>
                            <a:schemeClr val="lt1"/>
                          </a:solidFill>
                          <a:effectLst/>
                          <a:latin typeface="+mn-lt"/>
                          <a:ea typeface="+mn-ea"/>
                          <a:cs typeface="+mn-cs"/>
                        </a:rPr>
                        <a:t> 2 </a:t>
                      </a:r>
                      <a:r>
                        <a:rPr lang="fr-FR" sz="2000" b="1" kern="1200" dirty="0">
                          <a:solidFill>
                            <a:schemeClr val="lt1"/>
                          </a:solidFill>
                          <a:effectLst/>
                          <a:latin typeface="+mn-lt"/>
                          <a:ea typeface="+mn-ea"/>
                          <a:cs typeface="+mn-cs"/>
                        </a:rPr>
                        <a:t>: L’identification </a:t>
                      </a:r>
                      <a:r>
                        <a:rPr lang="fr-FR" sz="2000" b="1" kern="1200" dirty="0" err="1">
                          <a:solidFill>
                            <a:schemeClr val="lt1"/>
                          </a:solidFill>
                          <a:effectLst/>
                          <a:latin typeface="+mn-lt"/>
                          <a:ea typeface="+mn-ea"/>
                          <a:cs typeface="+mn-cs"/>
                        </a:rPr>
                        <a:t>précise</a:t>
                      </a:r>
                      <a:r>
                        <a:rPr lang="fr-FR" sz="2000" b="1" kern="1200" dirty="0">
                          <a:solidFill>
                            <a:schemeClr val="lt1"/>
                          </a:solidFill>
                          <a:effectLst/>
                          <a:latin typeface="+mn-lt"/>
                          <a:ea typeface="+mn-ea"/>
                          <a:cs typeface="+mn-cs"/>
                        </a:rPr>
                        <a:t> des objectifs des prestations et leur adaptation aux publics </a:t>
                      </a:r>
                      <a:r>
                        <a:rPr lang="fr-FR" sz="2000" b="1" kern="1200" dirty="0" err="1">
                          <a:solidFill>
                            <a:schemeClr val="lt1"/>
                          </a:solidFill>
                          <a:effectLst/>
                          <a:latin typeface="+mn-lt"/>
                          <a:ea typeface="+mn-ea"/>
                          <a:cs typeface="+mn-cs"/>
                        </a:rPr>
                        <a:t>bénéficiaires</a:t>
                      </a:r>
                      <a:r>
                        <a:rPr lang="fr-FR" sz="2000" b="1" kern="1200" dirty="0">
                          <a:solidFill>
                            <a:schemeClr val="lt1"/>
                          </a:solidFill>
                          <a:effectLst/>
                          <a:latin typeface="+mn-lt"/>
                          <a:ea typeface="+mn-ea"/>
                          <a:cs typeface="+mn-cs"/>
                        </a:rPr>
                        <a:t> lors de la conception des actions. </a:t>
                      </a:r>
                      <a:endParaRPr lang="fr-FR" sz="18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4</a:t>
                      </a:r>
                    </a:p>
                  </a:txBody>
                  <a:tcPr/>
                </a:tc>
                <a:extLst>
                  <a:ext uri="{0D108BD9-81ED-4DB2-BD59-A6C34878D82A}">
                    <a16:rowId xmlns:a16="http://schemas.microsoft.com/office/drawing/2014/main" xmlns="" val="10000"/>
                  </a:ext>
                </a:extLst>
              </a:tr>
              <a:tr h="781822">
                <a:tc gridSpan="4">
                  <a:txBody>
                    <a:bodyPr/>
                    <a:lstStyle/>
                    <a:p>
                      <a:pPr marL="0" marR="0" lvl="0" indent="0" algn="l" defTabSz="812790"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effectLst/>
                          <a:latin typeface="+mn-lt"/>
                          <a:ea typeface="+mn-ea"/>
                          <a:cs typeface="+mn-cs"/>
                        </a:rPr>
                        <a:t>Le prestataire analyse le besoin du </a:t>
                      </a:r>
                      <a:r>
                        <a:rPr lang="fr-FR" sz="1600" kern="1200" dirty="0" err="1">
                          <a:solidFill>
                            <a:schemeClr val="dk1"/>
                          </a:solidFill>
                          <a:effectLst/>
                          <a:latin typeface="+mn-lt"/>
                          <a:ea typeface="+mn-ea"/>
                          <a:cs typeface="+mn-cs"/>
                        </a:rPr>
                        <a:t>bénéficiaire</a:t>
                      </a:r>
                      <a:r>
                        <a:rPr lang="fr-FR" sz="1600" kern="1200" dirty="0">
                          <a:solidFill>
                            <a:schemeClr val="dk1"/>
                          </a:solidFill>
                          <a:effectLst/>
                          <a:latin typeface="+mn-lt"/>
                          <a:ea typeface="+mn-ea"/>
                          <a:cs typeface="+mn-cs"/>
                        </a:rPr>
                        <a:t> en lien avec l’entreprise et/ou le financeur concerné(s). </a:t>
                      </a:r>
                      <a:endParaRPr lang="fr-FR" sz="1200" dirty="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600" dirty="0"/>
                        <a:t>Analyse du besoin :</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Entretien avec le candidat : nécessité d’un enregistrement</a:t>
                      </a:r>
                    </a:p>
                    <a:p>
                      <a:pPr marL="285750" indent="-285750">
                        <a:buFont typeface="Arial" panose="020B0604020202020204" pitchFamily="34" charset="0"/>
                        <a:buChar char="•"/>
                      </a:pPr>
                      <a:r>
                        <a:rPr lang="fr-FR" sz="1600" dirty="0"/>
                        <a:t>Rappel de la pertinence de la formation dans le devis</a:t>
                      </a:r>
                    </a:p>
                    <a:p>
                      <a:pPr marL="285750" indent="-285750">
                        <a:buFont typeface="Arial" panose="020B0604020202020204" pitchFamily="34" charset="0"/>
                        <a:buChar char="•"/>
                      </a:pPr>
                      <a:r>
                        <a:rPr lang="fr-FR" sz="1600" dirty="0"/>
                        <a:t>Cas du CPF de transition : formulaire d’entretien de positionnement</a:t>
                      </a:r>
                    </a:p>
                    <a:p>
                      <a:pPr marL="285750" indent="-285750">
                        <a:buFont typeface="Arial" panose="020B0604020202020204" pitchFamily="34" charset="0"/>
                        <a:buChar char="•"/>
                      </a:pPr>
                      <a:r>
                        <a:rPr lang="fr-FR" sz="1600" dirty="0"/>
                        <a:t>Formation sur mesure (formation en Intra) : processus d’ingénierie pédagogique</a:t>
                      </a:r>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44</a:t>
            </a:fld>
            <a:endParaRPr lang="fr-FR" sz="1600" dirty="0"/>
          </a:p>
        </p:txBody>
      </p:sp>
    </p:spTree>
    <p:extLst>
      <p:ext uri="{BB962C8B-B14F-4D97-AF65-F5344CB8AC3E}">
        <p14:creationId xmlns:p14="http://schemas.microsoft.com/office/powerpoint/2010/main" val="937553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942215025"/>
              </p:ext>
            </p:extLst>
          </p:nvPr>
        </p:nvGraphicFramePr>
        <p:xfrm>
          <a:off x="0" y="7250"/>
          <a:ext cx="10287000" cy="810670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800" b="1" kern="1200" dirty="0" err="1">
                          <a:solidFill>
                            <a:schemeClr val="lt1"/>
                          </a:solidFill>
                          <a:effectLst/>
                          <a:latin typeface="+mn-lt"/>
                          <a:ea typeface="+mn-ea"/>
                          <a:cs typeface="+mn-cs"/>
                        </a:rPr>
                        <a:t>Critère</a:t>
                      </a:r>
                      <a:r>
                        <a:rPr lang="fr-FR" sz="2800" b="1" kern="1200" dirty="0">
                          <a:solidFill>
                            <a:schemeClr val="lt1"/>
                          </a:solidFill>
                          <a:effectLst/>
                          <a:latin typeface="+mn-lt"/>
                          <a:ea typeface="+mn-ea"/>
                          <a:cs typeface="+mn-cs"/>
                        </a:rPr>
                        <a:t> 2 </a:t>
                      </a:r>
                      <a:r>
                        <a:rPr lang="fr-FR" sz="2000" b="1" kern="1200" dirty="0">
                          <a:solidFill>
                            <a:schemeClr val="lt1"/>
                          </a:solidFill>
                          <a:effectLst/>
                          <a:latin typeface="+mn-lt"/>
                          <a:ea typeface="+mn-ea"/>
                          <a:cs typeface="+mn-cs"/>
                        </a:rPr>
                        <a:t>: L’identification </a:t>
                      </a:r>
                      <a:r>
                        <a:rPr lang="fr-FR" sz="2000" b="1" kern="1200" dirty="0" err="1">
                          <a:solidFill>
                            <a:schemeClr val="lt1"/>
                          </a:solidFill>
                          <a:effectLst/>
                          <a:latin typeface="+mn-lt"/>
                          <a:ea typeface="+mn-ea"/>
                          <a:cs typeface="+mn-cs"/>
                        </a:rPr>
                        <a:t>précise</a:t>
                      </a:r>
                      <a:r>
                        <a:rPr lang="fr-FR" sz="2000" b="1" kern="1200" dirty="0">
                          <a:solidFill>
                            <a:schemeClr val="lt1"/>
                          </a:solidFill>
                          <a:effectLst/>
                          <a:latin typeface="+mn-lt"/>
                          <a:ea typeface="+mn-ea"/>
                          <a:cs typeface="+mn-cs"/>
                        </a:rPr>
                        <a:t> des objectifs des prestations et leur adaptation aux publics </a:t>
                      </a:r>
                      <a:r>
                        <a:rPr lang="fr-FR" sz="2000" b="1" kern="1200" dirty="0" err="1">
                          <a:solidFill>
                            <a:schemeClr val="lt1"/>
                          </a:solidFill>
                          <a:effectLst/>
                          <a:latin typeface="+mn-lt"/>
                          <a:ea typeface="+mn-ea"/>
                          <a:cs typeface="+mn-cs"/>
                        </a:rPr>
                        <a:t>bénéficiaires</a:t>
                      </a:r>
                      <a:r>
                        <a:rPr lang="fr-FR" sz="2000" b="1" kern="1200" dirty="0">
                          <a:solidFill>
                            <a:schemeClr val="lt1"/>
                          </a:solidFill>
                          <a:effectLst/>
                          <a:latin typeface="+mn-lt"/>
                          <a:ea typeface="+mn-ea"/>
                          <a:cs typeface="+mn-cs"/>
                        </a:rPr>
                        <a:t> lors de la conception des actions. </a:t>
                      </a:r>
                      <a:endParaRPr lang="fr-FR" sz="18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5</a:t>
                      </a:r>
                    </a:p>
                  </a:txBody>
                  <a:tcPr/>
                </a:tc>
                <a:extLst>
                  <a:ext uri="{0D108BD9-81ED-4DB2-BD59-A6C34878D82A}">
                    <a16:rowId xmlns:a16="http://schemas.microsoft.com/office/drawing/2014/main" xmlns="" val="10000"/>
                  </a:ext>
                </a:extLst>
              </a:tr>
              <a:tr h="1249680">
                <a:tc gridSpan="4">
                  <a:txBody>
                    <a:bodyPr/>
                    <a:lstStyle/>
                    <a:p>
                      <a:pPr marL="0" marR="0" lvl="0" indent="0" algn="l" defTabSz="812790" rtl="0" eaLnBrk="1" fontAlgn="auto" latinLnBrk="0" hangingPunct="1">
                        <a:lnSpc>
                          <a:spcPct val="100000"/>
                        </a:lnSpc>
                        <a:spcBef>
                          <a:spcPts val="0"/>
                        </a:spcBef>
                        <a:spcAft>
                          <a:spcPts val="0"/>
                        </a:spcAft>
                        <a:buClrTx/>
                        <a:buSzTx/>
                        <a:buFontTx/>
                        <a:buNone/>
                        <a:tabLst/>
                        <a:defRPr/>
                      </a:pPr>
                      <a:r>
                        <a:rPr lang="fr-FR" sz="1600" kern="1200">
                          <a:solidFill>
                            <a:schemeClr val="dk1"/>
                          </a:solidFill>
                          <a:effectLst/>
                          <a:latin typeface="+mn-lt"/>
                          <a:ea typeface="+mn-ea"/>
                          <a:cs typeface="+mn-cs"/>
                        </a:rPr>
                        <a:t>Le prestataire </a:t>
                      </a:r>
                      <a:r>
                        <a:rPr lang="fr-FR" sz="1600" kern="1200" err="1">
                          <a:solidFill>
                            <a:schemeClr val="dk1"/>
                          </a:solidFill>
                          <a:effectLst/>
                          <a:latin typeface="+mn-lt"/>
                          <a:ea typeface="+mn-ea"/>
                          <a:cs typeface="+mn-cs"/>
                        </a:rPr>
                        <a:t>définit</a:t>
                      </a:r>
                      <a:r>
                        <a:rPr lang="fr-FR" sz="1600" kern="1200">
                          <a:solidFill>
                            <a:schemeClr val="dk1"/>
                          </a:solidFill>
                          <a:effectLst/>
                          <a:latin typeface="+mn-lt"/>
                          <a:ea typeface="+mn-ea"/>
                          <a:cs typeface="+mn-cs"/>
                        </a:rPr>
                        <a:t> les objectifs </a:t>
                      </a:r>
                      <a:r>
                        <a:rPr lang="fr-FR" sz="1600" kern="1200" err="1">
                          <a:solidFill>
                            <a:schemeClr val="dk1"/>
                          </a:solidFill>
                          <a:effectLst/>
                          <a:latin typeface="+mn-lt"/>
                          <a:ea typeface="+mn-ea"/>
                          <a:cs typeface="+mn-cs"/>
                        </a:rPr>
                        <a:t>opérationnels</a:t>
                      </a:r>
                      <a:r>
                        <a:rPr lang="fr-FR" sz="1600" kern="1200">
                          <a:solidFill>
                            <a:schemeClr val="dk1"/>
                          </a:solidFill>
                          <a:effectLst/>
                          <a:latin typeface="+mn-lt"/>
                          <a:ea typeface="+mn-ea"/>
                          <a:cs typeface="+mn-cs"/>
                        </a:rPr>
                        <a:t> et </a:t>
                      </a:r>
                      <a:r>
                        <a:rPr lang="fr-FR" sz="1600" kern="1200" err="1">
                          <a:solidFill>
                            <a:schemeClr val="dk1"/>
                          </a:solidFill>
                          <a:effectLst/>
                          <a:latin typeface="+mn-lt"/>
                          <a:ea typeface="+mn-ea"/>
                          <a:cs typeface="+mn-cs"/>
                        </a:rPr>
                        <a:t>évaluables</a:t>
                      </a:r>
                      <a:r>
                        <a:rPr lang="fr-FR" sz="1600" kern="1200">
                          <a:solidFill>
                            <a:schemeClr val="dk1"/>
                          </a:solidFill>
                          <a:effectLst/>
                          <a:latin typeface="+mn-lt"/>
                          <a:ea typeface="+mn-ea"/>
                          <a:cs typeface="+mn-cs"/>
                        </a:rPr>
                        <a:t> de la prestation. </a:t>
                      </a:r>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600" dirty="0"/>
                        <a:t>Objectifs opérationnels </a:t>
                      </a:r>
                    </a:p>
                    <a:p>
                      <a:endParaRPr lang="fr-FR" sz="1600" dirty="0"/>
                    </a:p>
                    <a:p>
                      <a:r>
                        <a:rPr lang="fr-FR" sz="1600" dirty="0"/>
                        <a:t>Formation courte :</a:t>
                      </a:r>
                    </a:p>
                    <a:p>
                      <a:r>
                        <a:rPr lang="fr-FR" sz="1600" dirty="0"/>
                        <a:t>Compétences à acquérir </a:t>
                      </a:r>
                    </a:p>
                    <a:p>
                      <a:r>
                        <a:rPr lang="fr-FR" sz="1600" dirty="0"/>
                        <a:t>Evaluation : quizz, questionnaire de satisfaction, test.</a:t>
                      </a:r>
                    </a:p>
                    <a:p>
                      <a:endParaRPr lang="fr-FR" sz="1600" dirty="0"/>
                    </a:p>
                    <a:p>
                      <a:endParaRPr lang="fr-FR" sz="1600" dirty="0"/>
                    </a:p>
                    <a:p>
                      <a:r>
                        <a:rPr lang="fr-FR" sz="1600" dirty="0"/>
                        <a:t>Formation longue :</a:t>
                      </a:r>
                    </a:p>
                    <a:p>
                      <a:r>
                        <a:rPr lang="fr-FR" sz="1600" dirty="0"/>
                        <a:t>Compétences à acquérir</a:t>
                      </a:r>
                    </a:p>
                    <a:p>
                      <a:r>
                        <a:rPr lang="fr-FR" sz="1600" dirty="0"/>
                        <a:t>Validation par un diplôme, un certificat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45</a:t>
            </a:fld>
            <a:endParaRPr lang="fr-FR" sz="1600" dirty="0"/>
          </a:p>
        </p:txBody>
      </p:sp>
    </p:spTree>
    <p:extLst>
      <p:ext uri="{BB962C8B-B14F-4D97-AF65-F5344CB8AC3E}">
        <p14:creationId xmlns:p14="http://schemas.microsoft.com/office/powerpoint/2010/main" val="3280079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2589701207"/>
              </p:ext>
            </p:extLst>
          </p:nvPr>
        </p:nvGraphicFramePr>
        <p:xfrm>
          <a:off x="0" y="7251"/>
          <a:ext cx="10287000" cy="7392032"/>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973477">
                <a:tc gridSpan="3">
                  <a:txBody>
                    <a:bodyPr/>
                    <a:lstStyle/>
                    <a:p>
                      <a:r>
                        <a:rPr lang="fr-FR" sz="3200" b="1" kern="1200" dirty="0" err="1">
                          <a:solidFill>
                            <a:schemeClr val="lt1"/>
                          </a:solidFill>
                          <a:effectLst/>
                          <a:latin typeface="+mn-lt"/>
                          <a:ea typeface="+mn-ea"/>
                          <a:cs typeface="+mn-cs"/>
                        </a:rPr>
                        <a:t>Critère</a:t>
                      </a:r>
                      <a:r>
                        <a:rPr lang="fr-FR" sz="3200" b="1" kern="1200" dirty="0">
                          <a:solidFill>
                            <a:schemeClr val="lt1"/>
                          </a:solidFill>
                          <a:effectLst/>
                          <a:latin typeface="+mn-lt"/>
                          <a:ea typeface="+mn-ea"/>
                          <a:cs typeface="+mn-cs"/>
                        </a:rPr>
                        <a:t> 2 </a:t>
                      </a:r>
                      <a:r>
                        <a:rPr lang="fr-FR" sz="1800" b="1" kern="1200" dirty="0">
                          <a:solidFill>
                            <a:schemeClr val="lt1"/>
                          </a:solidFill>
                          <a:effectLst/>
                          <a:latin typeface="+mn-lt"/>
                          <a:ea typeface="+mn-ea"/>
                          <a:cs typeface="+mn-cs"/>
                        </a:rPr>
                        <a:t>: L’identification </a:t>
                      </a:r>
                      <a:r>
                        <a:rPr lang="fr-FR" sz="1800" b="1" kern="1200" dirty="0" err="1">
                          <a:solidFill>
                            <a:schemeClr val="lt1"/>
                          </a:solidFill>
                          <a:effectLst/>
                          <a:latin typeface="+mn-lt"/>
                          <a:ea typeface="+mn-ea"/>
                          <a:cs typeface="+mn-cs"/>
                        </a:rPr>
                        <a:t>précise</a:t>
                      </a:r>
                      <a:r>
                        <a:rPr lang="fr-FR" sz="1800" b="1" kern="1200" dirty="0">
                          <a:solidFill>
                            <a:schemeClr val="lt1"/>
                          </a:solidFill>
                          <a:effectLst/>
                          <a:latin typeface="+mn-lt"/>
                          <a:ea typeface="+mn-ea"/>
                          <a:cs typeface="+mn-cs"/>
                        </a:rPr>
                        <a:t> des objectifs des prestations et leur adaptation aux publics </a:t>
                      </a:r>
                      <a:r>
                        <a:rPr lang="fr-FR" sz="1800" b="1" kern="1200" dirty="0" err="1">
                          <a:solidFill>
                            <a:schemeClr val="lt1"/>
                          </a:solidFill>
                          <a:effectLst/>
                          <a:latin typeface="+mn-lt"/>
                          <a:ea typeface="+mn-ea"/>
                          <a:cs typeface="+mn-cs"/>
                        </a:rPr>
                        <a:t>bénéficiaires</a:t>
                      </a:r>
                      <a:r>
                        <a:rPr lang="fr-FR" sz="1800" b="1" kern="1200" dirty="0">
                          <a:solidFill>
                            <a:schemeClr val="lt1"/>
                          </a:solidFill>
                          <a:effectLst/>
                          <a:latin typeface="+mn-lt"/>
                          <a:ea typeface="+mn-ea"/>
                          <a:cs typeface="+mn-cs"/>
                        </a:rPr>
                        <a:t> lors de la conception des actions. </a:t>
                      </a:r>
                      <a:endParaRPr lang="fr-FR" sz="16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6</a:t>
                      </a:r>
                    </a:p>
                  </a:txBody>
                  <a:tcPr/>
                </a:tc>
                <a:extLst>
                  <a:ext uri="{0D108BD9-81ED-4DB2-BD59-A6C34878D82A}">
                    <a16:rowId xmlns:a16="http://schemas.microsoft.com/office/drawing/2014/main" xmlns="" val="10000"/>
                  </a:ext>
                </a:extLst>
              </a:tr>
              <a:tr h="576064">
                <a:tc gridSpan="4">
                  <a:txBody>
                    <a:bodyPr/>
                    <a:lstStyle/>
                    <a:p>
                      <a:pPr marL="0" marR="0" lvl="0" indent="0" algn="l" defTabSz="81279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effectLst/>
                          <a:latin typeface="+mn-lt"/>
                          <a:ea typeface="+mn-ea"/>
                          <a:cs typeface="+mn-cs"/>
                        </a:rPr>
                        <a:t>Le prestataire </a:t>
                      </a:r>
                      <a:r>
                        <a:rPr lang="fr-FR" sz="1400" kern="1200" dirty="0" err="1">
                          <a:solidFill>
                            <a:schemeClr val="dk1"/>
                          </a:solidFill>
                          <a:effectLst/>
                          <a:latin typeface="+mn-lt"/>
                          <a:ea typeface="+mn-ea"/>
                          <a:cs typeface="+mn-cs"/>
                        </a:rPr>
                        <a:t>établit</a:t>
                      </a:r>
                      <a:r>
                        <a:rPr lang="fr-FR" sz="1400" kern="1200" dirty="0">
                          <a:solidFill>
                            <a:schemeClr val="dk1"/>
                          </a:solidFill>
                          <a:effectLst/>
                          <a:latin typeface="+mn-lt"/>
                          <a:ea typeface="+mn-ea"/>
                          <a:cs typeface="+mn-cs"/>
                        </a:rPr>
                        <a:t> les contenus et les </a:t>
                      </a:r>
                      <a:r>
                        <a:rPr lang="fr-FR" sz="1400" kern="1200" dirty="0" err="1">
                          <a:solidFill>
                            <a:schemeClr val="dk1"/>
                          </a:solidFill>
                          <a:effectLst/>
                          <a:latin typeface="+mn-lt"/>
                          <a:ea typeface="+mn-ea"/>
                          <a:cs typeface="+mn-cs"/>
                        </a:rPr>
                        <a:t>modalités</a:t>
                      </a:r>
                      <a:r>
                        <a:rPr lang="fr-FR" sz="1400" kern="1200" dirty="0">
                          <a:solidFill>
                            <a:schemeClr val="dk1"/>
                          </a:solidFill>
                          <a:effectLst/>
                          <a:latin typeface="+mn-lt"/>
                          <a:ea typeface="+mn-ea"/>
                          <a:cs typeface="+mn-cs"/>
                        </a:rPr>
                        <a:t> de mise en œuvre de la prestation, </a:t>
                      </a:r>
                      <a:r>
                        <a:rPr lang="fr-FR" sz="1400" kern="1200" dirty="0" err="1">
                          <a:solidFill>
                            <a:schemeClr val="dk1"/>
                          </a:solidFill>
                          <a:effectLst/>
                          <a:latin typeface="+mn-lt"/>
                          <a:ea typeface="+mn-ea"/>
                          <a:cs typeface="+mn-cs"/>
                        </a:rPr>
                        <a:t>adaptés</a:t>
                      </a:r>
                      <a:r>
                        <a:rPr lang="fr-FR" sz="1400" kern="1200" dirty="0">
                          <a:solidFill>
                            <a:schemeClr val="dk1"/>
                          </a:solidFill>
                          <a:effectLst/>
                          <a:latin typeface="+mn-lt"/>
                          <a:ea typeface="+mn-ea"/>
                          <a:cs typeface="+mn-cs"/>
                        </a:rPr>
                        <a:t> aux objectifs </a:t>
                      </a:r>
                      <a:r>
                        <a:rPr lang="fr-FR" sz="1400" kern="1200" dirty="0" err="1">
                          <a:solidFill>
                            <a:schemeClr val="dk1"/>
                          </a:solidFill>
                          <a:effectLst/>
                          <a:latin typeface="+mn-lt"/>
                          <a:ea typeface="+mn-ea"/>
                          <a:cs typeface="+mn-cs"/>
                        </a:rPr>
                        <a:t>définis</a:t>
                      </a:r>
                      <a:r>
                        <a:rPr lang="fr-FR" sz="1400" kern="1200" dirty="0">
                          <a:solidFill>
                            <a:schemeClr val="dk1"/>
                          </a:solidFill>
                          <a:effectLst/>
                          <a:latin typeface="+mn-lt"/>
                          <a:ea typeface="+mn-ea"/>
                          <a:cs typeface="+mn-cs"/>
                        </a:rPr>
                        <a:t> et aux publics </a:t>
                      </a:r>
                      <a:r>
                        <a:rPr lang="fr-FR" sz="1400" kern="1200" dirty="0" err="1">
                          <a:solidFill>
                            <a:schemeClr val="dk1"/>
                          </a:solidFill>
                          <a:effectLst/>
                          <a:latin typeface="+mn-lt"/>
                          <a:ea typeface="+mn-ea"/>
                          <a:cs typeface="+mn-cs"/>
                        </a:rPr>
                        <a:t>bénéficiaires</a:t>
                      </a:r>
                      <a:r>
                        <a:rPr lang="fr-FR" sz="1400" kern="1200" dirty="0">
                          <a:solidFill>
                            <a:schemeClr val="dk1"/>
                          </a:solidFill>
                          <a:effectLst/>
                          <a:latin typeface="+mn-lt"/>
                          <a:ea typeface="+mn-ea"/>
                          <a:cs typeface="+mn-cs"/>
                        </a:rPr>
                        <a:t>. </a:t>
                      </a:r>
                      <a:endParaRPr lang="fr-FR" sz="1100" dirty="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577342">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263371">
                <a:tc gridSpan="4">
                  <a:txBody>
                    <a:bodyPr/>
                    <a:lstStyle/>
                    <a:p>
                      <a:r>
                        <a:rPr lang="fr-FR" sz="1200" b="1" dirty="0"/>
                        <a:t>CAS NOUVELLE FORMATION</a:t>
                      </a:r>
                      <a:endParaRPr lang="fr-FR" sz="1200" dirty="0"/>
                    </a:p>
                    <a:p>
                      <a:r>
                        <a:rPr lang="fr-FR" sz="1200" dirty="0"/>
                        <a:t>Ingénierie de la formation : être capable de démontrer que les contenus et les modalités de mise en œuvre de la prestation sont adaptés aux objectifs </a:t>
                      </a:r>
                      <a:r>
                        <a:rPr lang="fr-FR" sz="1200" dirty="0" err="1"/>
                        <a:t>définiis</a:t>
                      </a:r>
                      <a:r>
                        <a:rPr lang="fr-FR" sz="1200" dirty="0"/>
                        <a:t> et aux publics bénéficiaires.</a:t>
                      </a:r>
                    </a:p>
                    <a:p>
                      <a:r>
                        <a:rPr lang="fr-FR" sz="1200" b="1" dirty="0"/>
                        <a:t>Phase 1 : Définition du besoin</a:t>
                      </a:r>
                    </a:p>
                    <a:p>
                      <a:r>
                        <a:rPr lang="fr-FR" sz="1200" dirty="0"/>
                        <a:t>Client / Contexte de la demande :</a:t>
                      </a:r>
                    </a:p>
                    <a:p>
                      <a:r>
                        <a:rPr lang="fr-FR" sz="1200" dirty="0"/>
                        <a:t>Objectifs de la formation : identification précise des objectifs et attentes du stagiaire et de l’organisation.</a:t>
                      </a:r>
                    </a:p>
                    <a:p>
                      <a:r>
                        <a:rPr lang="fr-FR" sz="1200" dirty="0"/>
                        <a:t>Description du public concerné :</a:t>
                      </a:r>
                    </a:p>
                    <a:p>
                      <a:r>
                        <a:rPr lang="fr-FR" sz="1200" dirty="0"/>
                        <a:t>Spécificités en terme d’organisation (calendrier, durée, coût, lieu, etc.) :</a:t>
                      </a:r>
                    </a:p>
                    <a:p>
                      <a:r>
                        <a:rPr lang="fr-FR" sz="1200" b="1" dirty="0"/>
                        <a:t>Phase 2 : Faisabilité</a:t>
                      </a:r>
                    </a:p>
                    <a:p>
                      <a:r>
                        <a:rPr lang="fr-FR" sz="1200" dirty="0"/>
                        <a:t>Compétences nécessaires sur le plan technique		</a:t>
                      </a:r>
                    </a:p>
                    <a:p>
                      <a:r>
                        <a:rPr lang="fr-FR" sz="1200" dirty="0"/>
                        <a:t>Moyens matériels adéquats disponibles		</a:t>
                      </a:r>
                    </a:p>
                    <a:p>
                      <a:r>
                        <a:rPr lang="fr-FR" sz="1200" dirty="0"/>
                        <a:t>Ressources disponibles pour développer dans les délais appropriés la formation		</a:t>
                      </a:r>
                    </a:p>
                    <a:p>
                      <a:r>
                        <a:rPr lang="fr-FR" sz="1200" dirty="0"/>
                        <a:t>Agréments et autres autorisations nécessaires		</a:t>
                      </a:r>
                    </a:p>
                    <a:p>
                      <a:r>
                        <a:rPr lang="fr-FR" sz="1200" dirty="0"/>
                        <a:t>Conclusions sur la faisabilité		</a:t>
                      </a:r>
                    </a:p>
                    <a:p>
                      <a:r>
                        <a:rPr lang="fr-FR" sz="1200" b="1" dirty="0"/>
                        <a:t>Phase 3 : Elaboration.</a:t>
                      </a:r>
                    </a:p>
                    <a:p>
                      <a:r>
                        <a:rPr lang="fr-FR" sz="1200" dirty="0"/>
                        <a:t>Description de l’offre , Supports pédagogiques		</a:t>
                      </a:r>
                    </a:p>
                    <a:p>
                      <a:r>
                        <a:rPr lang="fr-FR" sz="1200" dirty="0"/>
                        <a:t>Référentiel de formation		</a:t>
                      </a:r>
                    </a:p>
                    <a:p>
                      <a:r>
                        <a:rPr lang="fr-FR" sz="1200" dirty="0"/>
                        <a:t>Guide d’animation		</a:t>
                      </a:r>
                    </a:p>
                    <a:p>
                      <a:r>
                        <a:rPr lang="fr-FR" sz="1200" dirty="0"/>
                        <a:t>Liste du matériel spécifique 		</a:t>
                      </a:r>
                    </a:p>
                    <a:p>
                      <a:r>
                        <a:rPr lang="fr-FR" sz="1200" dirty="0"/>
                        <a:t>Eléments d’évaluation des acquis (si applicable)		</a:t>
                      </a:r>
                    </a:p>
                    <a:p>
                      <a:r>
                        <a:rPr lang="fr-FR" sz="1200" dirty="0"/>
                        <a:t>Résultat revue		</a:t>
                      </a:r>
                    </a:p>
                    <a:p>
                      <a:r>
                        <a:rPr lang="fr-FR" sz="1200" dirty="0"/>
                        <a:t>Session test		</a:t>
                      </a:r>
                    </a:p>
                    <a:p>
                      <a:r>
                        <a:rPr lang="fr-FR" sz="1200" dirty="0"/>
                        <a:t>Responsable pédagogique		</a:t>
                      </a:r>
                    </a:p>
                    <a:p>
                      <a:r>
                        <a:rPr lang="fr-FR" sz="1200" dirty="0"/>
                        <a:t>Equipe (préciser les rôles)		</a:t>
                      </a:r>
                    </a:p>
                    <a:p>
                      <a:r>
                        <a:rPr lang="fr-FR" sz="1200" dirty="0"/>
                        <a:t>VALIDATION (Direction centre / Direction pédagogique)</a:t>
                      </a:r>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46</a:t>
            </a:fld>
            <a:endParaRPr lang="fr-FR" sz="1600" dirty="0"/>
          </a:p>
        </p:txBody>
      </p:sp>
    </p:spTree>
    <p:extLst>
      <p:ext uri="{BB962C8B-B14F-4D97-AF65-F5344CB8AC3E}">
        <p14:creationId xmlns:p14="http://schemas.microsoft.com/office/powerpoint/2010/main" val="2074902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284278144"/>
              </p:ext>
            </p:extLst>
          </p:nvPr>
        </p:nvGraphicFramePr>
        <p:xfrm>
          <a:off x="0" y="116632"/>
          <a:ext cx="10287000" cy="752946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err="1">
                          <a:solidFill>
                            <a:schemeClr val="lt1"/>
                          </a:solidFill>
                          <a:effectLst/>
                          <a:latin typeface="+mn-lt"/>
                          <a:ea typeface="+mn-ea"/>
                          <a:cs typeface="+mn-cs"/>
                        </a:rPr>
                        <a:t>Critère</a:t>
                      </a:r>
                      <a:r>
                        <a:rPr lang="fr-FR" sz="2400" b="1" kern="1200" dirty="0">
                          <a:solidFill>
                            <a:schemeClr val="lt1"/>
                          </a:solidFill>
                          <a:effectLst/>
                          <a:latin typeface="+mn-lt"/>
                          <a:ea typeface="+mn-ea"/>
                          <a:cs typeface="+mn-cs"/>
                        </a:rPr>
                        <a:t> 3 </a:t>
                      </a:r>
                      <a:r>
                        <a:rPr lang="fr-FR" sz="1600" b="1" kern="1200" dirty="0">
                          <a:solidFill>
                            <a:schemeClr val="lt1"/>
                          </a:solidFill>
                          <a:effectLst/>
                          <a:latin typeface="+mn-lt"/>
                          <a:ea typeface="+mn-ea"/>
                          <a:cs typeface="+mn-cs"/>
                        </a:rPr>
                        <a:t>: </a:t>
                      </a:r>
                      <a:r>
                        <a:rPr lang="fr-FR" sz="2000" b="1" kern="1200" dirty="0">
                          <a:solidFill>
                            <a:schemeClr val="lt1"/>
                          </a:solidFill>
                          <a:effectLst/>
                          <a:latin typeface="+mn-lt"/>
                          <a:ea typeface="+mn-ea"/>
                          <a:cs typeface="+mn-cs"/>
                        </a:rPr>
                        <a:t>L’adaptation des prestations et des </a:t>
                      </a:r>
                      <a:r>
                        <a:rPr lang="fr-FR" sz="2000" b="1" kern="1200" dirty="0" err="1">
                          <a:solidFill>
                            <a:schemeClr val="lt1"/>
                          </a:solidFill>
                          <a:effectLst/>
                          <a:latin typeface="+mn-lt"/>
                          <a:ea typeface="+mn-ea"/>
                          <a:cs typeface="+mn-cs"/>
                        </a:rPr>
                        <a:t>modalités</a:t>
                      </a:r>
                      <a:r>
                        <a:rPr lang="fr-FR" sz="2000" b="1" kern="1200" dirty="0">
                          <a:solidFill>
                            <a:schemeClr val="lt1"/>
                          </a:solidFill>
                          <a:effectLst/>
                          <a:latin typeface="+mn-lt"/>
                          <a:ea typeface="+mn-ea"/>
                          <a:cs typeface="+mn-cs"/>
                        </a:rPr>
                        <a:t> d’accueil, d’accompagnement, de suivi et d’</a:t>
                      </a:r>
                      <a:r>
                        <a:rPr lang="fr-FR" sz="2000" b="1" kern="1200" dirty="0" err="1">
                          <a:solidFill>
                            <a:schemeClr val="lt1"/>
                          </a:solidFill>
                          <a:effectLst/>
                          <a:latin typeface="+mn-lt"/>
                          <a:ea typeface="+mn-ea"/>
                          <a:cs typeface="+mn-cs"/>
                        </a:rPr>
                        <a:t>évaluation</a:t>
                      </a:r>
                      <a:r>
                        <a:rPr lang="fr-FR" sz="2000" b="1" kern="1200" dirty="0">
                          <a:solidFill>
                            <a:schemeClr val="lt1"/>
                          </a:solidFill>
                          <a:effectLst/>
                          <a:latin typeface="+mn-lt"/>
                          <a:ea typeface="+mn-ea"/>
                          <a:cs typeface="+mn-cs"/>
                        </a:rPr>
                        <a:t> aux publics </a:t>
                      </a:r>
                      <a:r>
                        <a:rPr lang="fr-FR" sz="2000" b="1" kern="1200" dirty="0" err="1">
                          <a:solidFill>
                            <a:schemeClr val="lt1"/>
                          </a:solidFill>
                          <a:effectLst/>
                          <a:latin typeface="+mn-lt"/>
                          <a:ea typeface="+mn-ea"/>
                          <a:cs typeface="+mn-cs"/>
                        </a:rPr>
                        <a:t>bénéficiaires</a:t>
                      </a:r>
                      <a:r>
                        <a:rPr lang="fr-FR" sz="2000" b="1" kern="1200" dirty="0">
                          <a:solidFill>
                            <a:schemeClr val="lt1"/>
                          </a:solidFill>
                          <a:effectLst/>
                          <a:latin typeface="+mn-lt"/>
                          <a:ea typeface="+mn-ea"/>
                          <a:cs typeface="+mn-cs"/>
                        </a:rPr>
                        <a:t> lors de la mise en œuvre des actions.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800" dirty="0"/>
                        <a:t>Indicateur  9</a:t>
                      </a:r>
                    </a:p>
                  </a:txBody>
                  <a:tcPr/>
                </a:tc>
                <a:extLst>
                  <a:ext uri="{0D108BD9-81ED-4DB2-BD59-A6C34878D82A}">
                    <a16:rowId xmlns:a16="http://schemas.microsoft.com/office/drawing/2014/main" xmlns="" val="10000"/>
                  </a:ext>
                </a:extLst>
              </a:tr>
              <a:tr h="733400">
                <a:tc gridSpan="4">
                  <a:txBody>
                    <a:bodyPr/>
                    <a:lstStyle/>
                    <a:p>
                      <a:r>
                        <a:rPr lang="fr-FR" sz="1600" kern="1200">
                          <a:solidFill>
                            <a:schemeClr val="dk1"/>
                          </a:solidFill>
                          <a:effectLst/>
                          <a:latin typeface="+mn-lt"/>
                          <a:ea typeface="+mn-ea"/>
                          <a:cs typeface="+mn-cs"/>
                        </a:rPr>
                        <a:t>Le prestataire informe les publics </a:t>
                      </a:r>
                      <a:r>
                        <a:rPr lang="fr-FR" sz="1600" kern="1200" err="1">
                          <a:solidFill>
                            <a:schemeClr val="dk1"/>
                          </a:solidFill>
                          <a:effectLst/>
                          <a:latin typeface="+mn-lt"/>
                          <a:ea typeface="+mn-ea"/>
                          <a:cs typeface="+mn-cs"/>
                        </a:rPr>
                        <a:t>bénéficiaires</a:t>
                      </a:r>
                      <a:r>
                        <a:rPr lang="fr-FR" sz="1600" kern="1200">
                          <a:solidFill>
                            <a:schemeClr val="dk1"/>
                          </a:solidFill>
                          <a:effectLst/>
                          <a:latin typeface="+mn-lt"/>
                          <a:ea typeface="+mn-ea"/>
                          <a:cs typeface="+mn-cs"/>
                        </a:rPr>
                        <a:t> sur les conditions de </a:t>
                      </a:r>
                      <a:r>
                        <a:rPr lang="fr-FR" sz="1600" kern="1200" err="1">
                          <a:solidFill>
                            <a:schemeClr val="dk1"/>
                          </a:solidFill>
                          <a:effectLst/>
                          <a:latin typeface="+mn-lt"/>
                          <a:ea typeface="+mn-ea"/>
                          <a:cs typeface="+mn-cs"/>
                        </a:rPr>
                        <a:t>déroulement</a:t>
                      </a:r>
                      <a:r>
                        <a:rPr lang="fr-FR" sz="1600" kern="1200">
                          <a:solidFill>
                            <a:schemeClr val="dk1"/>
                          </a:solidFill>
                          <a:effectLst/>
                          <a:latin typeface="+mn-lt"/>
                          <a:ea typeface="+mn-ea"/>
                          <a:cs typeface="+mn-cs"/>
                        </a:rPr>
                        <a:t> de la prestation.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800" b="1" dirty="0"/>
                        <a:t>Livret d’accueil</a:t>
                      </a:r>
                    </a:p>
                    <a:p>
                      <a:endParaRPr lang="fr-FR" sz="1800" dirty="0"/>
                    </a:p>
                    <a:p>
                      <a:r>
                        <a:rPr lang="fr-FR" sz="1800" b="1" dirty="0"/>
                        <a:t>CGV </a:t>
                      </a:r>
                      <a:r>
                        <a:rPr lang="fr-FR" sz="1800" dirty="0"/>
                        <a:t>: signées (conditions d’annulation)</a:t>
                      </a:r>
                    </a:p>
                    <a:p>
                      <a:endParaRPr lang="fr-FR" sz="1800" dirty="0"/>
                    </a:p>
                    <a:p>
                      <a:r>
                        <a:rPr lang="fr-FR" sz="1800" b="1" dirty="0"/>
                        <a:t>Formation courte</a:t>
                      </a:r>
                    </a:p>
                    <a:p>
                      <a:r>
                        <a:rPr lang="fr-FR" sz="1800" b="0" dirty="0"/>
                        <a:t>Convocation</a:t>
                      </a:r>
                    </a:p>
                    <a:p>
                      <a:r>
                        <a:rPr lang="fr-FR" sz="1800" dirty="0"/>
                        <a:t>Présentation de début de formation</a:t>
                      </a:r>
                    </a:p>
                    <a:p>
                      <a:r>
                        <a:rPr lang="fr-FR" sz="1800" dirty="0"/>
                        <a:t>Rappel du programme</a:t>
                      </a:r>
                    </a:p>
                    <a:p>
                      <a:endParaRPr lang="fr-FR" sz="1800" dirty="0"/>
                    </a:p>
                    <a:p>
                      <a:r>
                        <a:rPr lang="fr-FR" sz="1800" b="1" dirty="0"/>
                        <a:t>Formation longue</a:t>
                      </a:r>
                    </a:p>
                    <a:p>
                      <a:r>
                        <a:rPr lang="fr-FR" sz="1800" b="0" dirty="0"/>
                        <a:t>Convocation</a:t>
                      </a:r>
                    </a:p>
                    <a:p>
                      <a:r>
                        <a:rPr lang="fr-FR" sz="1800" dirty="0"/>
                        <a:t>Réunion d’information en début de formation longue</a:t>
                      </a:r>
                    </a:p>
                    <a:p>
                      <a:r>
                        <a:rPr lang="fr-FR" sz="1800" dirty="0"/>
                        <a:t>Calendrier</a:t>
                      </a:r>
                    </a:p>
                    <a:p>
                      <a:r>
                        <a:rPr lang="fr-FR" sz="1800" dirty="0"/>
                        <a:t>Planning</a:t>
                      </a:r>
                    </a:p>
                    <a:p>
                      <a:endParaRPr lang="fr-FR" sz="1200" dirty="0"/>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47</a:t>
            </a:fld>
            <a:endParaRPr lang="fr-FR" sz="1600" dirty="0"/>
          </a:p>
        </p:txBody>
      </p:sp>
    </p:spTree>
    <p:extLst>
      <p:ext uri="{BB962C8B-B14F-4D97-AF65-F5344CB8AC3E}">
        <p14:creationId xmlns:p14="http://schemas.microsoft.com/office/powerpoint/2010/main" val="2267367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2493574725"/>
              </p:ext>
            </p:extLst>
          </p:nvPr>
        </p:nvGraphicFramePr>
        <p:xfrm>
          <a:off x="0" y="7250"/>
          <a:ext cx="10287000" cy="7801905"/>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err="1">
                          <a:solidFill>
                            <a:schemeClr val="lt1"/>
                          </a:solidFill>
                          <a:effectLst/>
                          <a:latin typeface="+mn-lt"/>
                          <a:ea typeface="+mn-ea"/>
                          <a:cs typeface="+mn-cs"/>
                        </a:rPr>
                        <a:t>Critère</a:t>
                      </a:r>
                      <a:r>
                        <a:rPr lang="fr-FR" sz="2400" b="1" kern="1200" dirty="0">
                          <a:solidFill>
                            <a:schemeClr val="lt1"/>
                          </a:solidFill>
                          <a:effectLst/>
                          <a:latin typeface="+mn-lt"/>
                          <a:ea typeface="+mn-ea"/>
                          <a:cs typeface="+mn-cs"/>
                        </a:rPr>
                        <a:t> 3 </a:t>
                      </a:r>
                      <a:r>
                        <a:rPr lang="fr-FR" sz="1600" b="1" kern="1200" dirty="0">
                          <a:solidFill>
                            <a:schemeClr val="lt1"/>
                          </a:solidFill>
                          <a:effectLst/>
                          <a:latin typeface="+mn-lt"/>
                          <a:ea typeface="+mn-ea"/>
                          <a:cs typeface="+mn-cs"/>
                        </a:rPr>
                        <a:t>: </a:t>
                      </a:r>
                      <a:r>
                        <a:rPr lang="fr-FR" sz="1800" b="1" kern="1200" dirty="0">
                          <a:solidFill>
                            <a:schemeClr val="lt1"/>
                          </a:solidFill>
                          <a:effectLst/>
                          <a:latin typeface="+mn-lt"/>
                          <a:ea typeface="+mn-ea"/>
                          <a:cs typeface="+mn-cs"/>
                        </a:rPr>
                        <a:t>L’adaptation des prestations et des </a:t>
                      </a:r>
                      <a:r>
                        <a:rPr lang="fr-FR" sz="1800" b="1" kern="1200" dirty="0" err="1">
                          <a:solidFill>
                            <a:schemeClr val="lt1"/>
                          </a:solidFill>
                          <a:effectLst/>
                          <a:latin typeface="+mn-lt"/>
                          <a:ea typeface="+mn-ea"/>
                          <a:cs typeface="+mn-cs"/>
                        </a:rPr>
                        <a:t>modalités</a:t>
                      </a:r>
                      <a:r>
                        <a:rPr lang="fr-FR" sz="1800" b="1" kern="1200" dirty="0">
                          <a:solidFill>
                            <a:schemeClr val="lt1"/>
                          </a:solidFill>
                          <a:effectLst/>
                          <a:latin typeface="+mn-lt"/>
                          <a:ea typeface="+mn-ea"/>
                          <a:cs typeface="+mn-cs"/>
                        </a:rPr>
                        <a:t> d’accueil, d’accompagnement, de suivi et d’</a:t>
                      </a:r>
                      <a:r>
                        <a:rPr lang="fr-FR" sz="1800" b="1" kern="1200" dirty="0" err="1">
                          <a:solidFill>
                            <a:schemeClr val="lt1"/>
                          </a:solidFill>
                          <a:effectLst/>
                          <a:latin typeface="+mn-lt"/>
                          <a:ea typeface="+mn-ea"/>
                          <a:cs typeface="+mn-cs"/>
                        </a:rPr>
                        <a:t>évaluation</a:t>
                      </a:r>
                      <a:r>
                        <a:rPr lang="fr-FR" sz="1800" b="1" kern="1200" dirty="0">
                          <a:solidFill>
                            <a:schemeClr val="lt1"/>
                          </a:solidFill>
                          <a:effectLst/>
                          <a:latin typeface="+mn-lt"/>
                          <a:ea typeface="+mn-ea"/>
                          <a:cs typeface="+mn-cs"/>
                        </a:rPr>
                        <a:t> aux publics </a:t>
                      </a:r>
                      <a:r>
                        <a:rPr lang="fr-FR" sz="1800" b="1" kern="1200" dirty="0" err="1">
                          <a:solidFill>
                            <a:schemeClr val="lt1"/>
                          </a:solidFill>
                          <a:effectLst/>
                          <a:latin typeface="+mn-lt"/>
                          <a:ea typeface="+mn-ea"/>
                          <a:cs typeface="+mn-cs"/>
                        </a:rPr>
                        <a:t>bénéficiaires</a:t>
                      </a:r>
                      <a:r>
                        <a:rPr lang="fr-FR" sz="1800" b="1" kern="1200" dirty="0">
                          <a:solidFill>
                            <a:schemeClr val="lt1"/>
                          </a:solidFill>
                          <a:effectLst/>
                          <a:latin typeface="+mn-lt"/>
                          <a:ea typeface="+mn-ea"/>
                          <a:cs typeface="+mn-cs"/>
                        </a:rPr>
                        <a:t> lors de la mise en œuvre des actions.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800" dirty="0"/>
                        <a:t>Indicateur  10</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met en œuvre et adapte la prestation, l’accompagnement et le suivi aux publics </a:t>
                      </a:r>
                      <a:r>
                        <a:rPr lang="fr-FR" sz="1600" kern="1200" err="1">
                          <a:solidFill>
                            <a:schemeClr val="dk1"/>
                          </a:solidFill>
                          <a:effectLst/>
                          <a:latin typeface="+mn-lt"/>
                          <a:ea typeface="+mn-ea"/>
                          <a:cs typeface="+mn-cs"/>
                        </a:rPr>
                        <a:t>bénéficiaires</a:t>
                      </a:r>
                      <a:r>
                        <a:rPr lang="fr-FR" sz="1600" kern="1200">
                          <a:solidFill>
                            <a:schemeClr val="dk1"/>
                          </a:solidFill>
                          <a:effectLst/>
                          <a:latin typeface="+mn-lt"/>
                          <a:ea typeface="+mn-ea"/>
                          <a:cs typeface="+mn-cs"/>
                        </a:rPr>
                        <a:t>.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800" b="1" dirty="0"/>
                        <a:t>Formation courte :</a:t>
                      </a:r>
                    </a:p>
                    <a:p>
                      <a:r>
                        <a:rPr lang="fr-FR" sz="1800" dirty="0"/>
                        <a:t>Questionnaire préalable</a:t>
                      </a:r>
                    </a:p>
                    <a:p>
                      <a:r>
                        <a:rPr lang="fr-FR" sz="1800" dirty="0"/>
                        <a:t>Demande des attentes en début de formation</a:t>
                      </a:r>
                    </a:p>
                    <a:p>
                      <a:r>
                        <a:rPr lang="fr-FR" sz="1800" dirty="0"/>
                        <a:t>Question en début de formation</a:t>
                      </a:r>
                    </a:p>
                    <a:p>
                      <a:endParaRPr lang="fr-FR" sz="1600" dirty="0"/>
                    </a:p>
                    <a:p>
                      <a:r>
                        <a:rPr lang="fr-FR" sz="1800" b="1" dirty="0"/>
                        <a:t>Formation longue :</a:t>
                      </a:r>
                      <a:endParaRPr lang="fr-FR" sz="1800" b="0" dirty="0"/>
                    </a:p>
                    <a:p>
                      <a:r>
                        <a:rPr lang="fr-FR" sz="1800" b="0" dirty="0"/>
                        <a:t>Bulletin</a:t>
                      </a:r>
                    </a:p>
                    <a:p>
                      <a:r>
                        <a:rPr lang="fr-FR" sz="1800" b="0" dirty="0"/>
                        <a:t>Relevés de note</a:t>
                      </a:r>
                    </a:p>
                    <a:p>
                      <a:r>
                        <a:rPr lang="fr-FR" sz="1800" b="0" dirty="0"/>
                        <a:t>Appréciations</a:t>
                      </a:r>
                    </a:p>
                    <a:p>
                      <a:endParaRPr lang="fr-FR" sz="1600" dirty="0"/>
                    </a:p>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48</a:t>
            </a:fld>
            <a:endParaRPr lang="fr-FR" sz="1600" dirty="0"/>
          </a:p>
        </p:txBody>
      </p:sp>
    </p:spTree>
    <p:extLst>
      <p:ext uri="{BB962C8B-B14F-4D97-AF65-F5344CB8AC3E}">
        <p14:creationId xmlns:p14="http://schemas.microsoft.com/office/powerpoint/2010/main" val="3699494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1251864558"/>
              </p:ext>
            </p:extLst>
          </p:nvPr>
        </p:nvGraphicFramePr>
        <p:xfrm>
          <a:off x="0" y="7250"/>
          <a:ext cx="10287000" cy="786286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a:solidFill>
                            <a:schemeClr val="lt1"/>
                          </a:solidFill>
                          <a:effectLst/>
                          <a:latin typeface="+mn-lt"/>
                          <a:ea typeface="+mn-ea"/>
                          <a:cs typeface="+mn-cs"/>
                        </a:rPr>
                        <a:t>Critère 3 </a:t>
                      </a:r>
                      <a:r>
                        <a:rPr lang="fr-FR" sz="2000" b="1" kern="1200" dirty="0">
                          <a:solidFill>
                            <a:schemeClr val="lt1"/>
                          </a:solidFill>
                          <a:effectLst/>
                          <a:latin typeface="+mn-lt"/>
                          <a:ea typeface="+mn-ea"/>
                          <a:cs typeface="+mn-cs"/>
                        </a:rPr>
                        <a:t>: L’adaptation des prestations et des modalités d’accueil, d’accompagnement, de suivi et d’évaluation aux publics bénéficiaires lors de la mise en œuvre des actions.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400" dirty="0"/>
                        <a:t>Indicateur  11</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évalue l’atteinte par les publics bénéficiaires des objectifs de la prestation.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800" b="1" dirty="0"/>
                        <a:t>Formation courte</a:t>
                      </a:r>
                    </a:p>
                    <a:p>
                      <a:endParaRPr lang="fr-FR" sz="1800" dirty="0"/>
                    </a:p>
                    <a:p>
                      <a:r>
                        <a:rPr lang="fr-FR" sz="1800" dirty="0"/>
                        <a:t>Questionnaire</a:t>
                      </a:r>
                    </a:p>
                    <a:p>
                      <a:r>
                        <a:rPr lang="fr-FR" sz="1800" dirty="0"/>
                        <a:t>Quizz</a:t>
                      </a:r>
                    </a:p>
                    <a:p>
                      <a:endParaRPr lang="fr-FR" sz="1800" dirty="0"/>
                    </a:p>
                    <a:p>
                      <a:endParaRPr lang="fr-FR" sz="1800" dirty="0"/>
                    </a:p>
                    <a:p>
                      <a:r>
                        <a:rPr lang="fr-FR" sz="1800" b="1" dirty="0"/>
                        <a:t>Formation longue</a:t>
                      </a:r>
                    </a:p>
                    <a:p>
                      <a:endParaRPr lang="fr-FR" sz="1800" b="0" dirty="0"/>
                    </a:p>
                    <a:p>
                      <a:r>
                        <a:rPr lang="fr-FR" sz="1800" b="0" dirty="0"/>
                        <a:t>Bulletins</a:t>
                      </a:r>
                    </a:p>
                    <a:p>
                      <a:r>
                        <a:rPr lang="fr-FR" sz="1800" b="0" dirty="0"/>
                        <a:t>Notes</a:t>
                      </a:r>
                    </a:p>
                    <a:p>
                      <a:r>
                        <a:rPr lang="fr-FR" sz="1800" b="0" dirty="0"/>
                        <a:t>Diplôme / Certification</a:t>
                      </a:r>
                    </a:p>
                    <a:p>
                      <a:r>
                        <a:rPr lang="fr-FR" sz="1800" b="0" dirty="0"/>
                        <a:t>Questionnaire</a:t>
                      </a:r>
                    </a:p>
                    <a:p>
                      <a:endParaRPr lang="fr-FR" sz="1200" b="0" dirty="0"/>
                    </a:p>
                    <a:p>
                      <a:endParaRPr lang="fr-FR" sz="1200" dirty="0"/>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49</a:t>
            </a:fld>
            <a:endParaRPr lang="fr-FR" sz="1600" dirty="0"/>
          </a:p>
        </p:txBody>
      </p:sp>
    </p:spTree>
    <p:extLst>
      <p:ext uri="{BB962C8B-B14F-4D97-AF65-F5344CB8AC3E}">
        <p14:creationId xmlns:p14="http://schemas.microsoft.com/office/powerpoint/2010/main" val="56636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7DF9DC9-D055-472C-86AF-2C182088F3C0}"/>
              </a:ext>
            </a:extLst>
          </p:cNvPr>
          <p:cNvSpPr>
            <a:spLocks noGrp="1"/>
          </p:cNvSpPr>
          <p:nvPr>
            <p:ph type="title"/>
          </p:nvPr>
        </p:nvSpPr>
        <p:spPr/>
        <p:txBody>
          <a:bodyPr/>
          <a:lstStyle/>
          <a:p>
            <a:r>
              <a:rPr lang="fr-FR" dirty="0"/>
              <a:t>Questions (1)</a:t>
            </a:r>
          </a:p>
        </p:txBody>
      </p:sp>
      <p:sp>
        <p:nvSpPr>
          <p:cNvPr id="3" name="Espace réservé du contenu 2">
            <a:extLst>
              <a:ext uri="{FF2B5EF4-FFF2-40B4-BE49-F238E27FC236}">
                <a16:creationId xmlns:a16="http://schemas.microsoft.com/office/drawing/2014/main" xmlns="" id="{C95F567C-BF77-4551-939B-ED62CD0877C0}"/>
              </a:ext>
            </a:extLst>
          </p:cNvPr>
          <p:cNvSpPr>
            <a:spLocks noGrp="1"/>
          </p:cNvSpPr>
          <p:nvPr>
            <p:ph idx="1"/>
          </p:nvPr>
        </p:nvSpPr>
        <p:spPr/>
        <p:txBody>
          <a:bodyPr/>
          <a:lstStyle/>
          <a:p>
            <a:r>
              <a:rPr lang="fr-FR" dirty="0"/>
              <a:t>Les o</a:t>
            </a:r>
            <a:r>
              <a:rPr lang="fr-FR" dirty="0" smtClean="0"/>
              <a:t>rganismes de formation (OF) </a:t>
            </a:r>
            <a:r>
              <a:rPr lang="fr-FR" dirty="0"/>
              <a:t>qui ne seront pas certifiés au 1</a:t>
            </a:r>
            <a:r>
              <a:rPr lang="fr-FR" baseline="30000" dirty="0"/>
              <a:t>er</a:t>
            </a:r>
            <a:r>
              <a:rPr lang="fr-FR" dirty="0"/>
              <a:t> janvier 2021 ne pourront plus bénéficier de fonds publics. </a:t>
            </a:r>
          </a:p>
          <a:p>
            <a:r>
              <a:rPr lang="fr-FR" dirty="0"/>
              <a:t>Peut-on survivre sans financement public ? </a:t>
            </a:r>
          </a:p>
          <a:p>
            <a:pPr lvl="1"/>
            <a:r>
              <a:rPr lang="fr-FR" dirty="0"/>
              <a:t>Tout dépend de la structure du chiffre d’affaires de l’OF. Chaque école doit analyser son chiffre d’affaire sur plusieurs années. Ainsi, si on prend l’exemple de l’INECAT, 40% de son chiffre d’affaires provient de fonds publics. L ‘INECAT est donc contrainte de passer par la certification. </a:t>
            </a:r>
          </a:p>
          <a:p>
            <a:pPr lvl="1"/>
            <a:r>
              <a:rPr lang="fr-FR" dirty="0" smtClean="0"/>
              <a:t>Pour </a:t>
            </a:r>
            <a:r>
              <a:rPr lang="fr-FR" dirty="0"/>
              <a:t>les petites écoles, la situation est différente. </a:t>
            </a:r>
            <a:r>
              <a:rPr lang="fr-FR" dirty="0" smtClean="0"/>
              <a:t>Par exemple, la </a:t>
            </a:r>
            <a:r>
              <a:rPr lang="fr-FR" dirty="0"/>
              <a:t>formation continue d’INDIGO est beaucoup financée par les fonds publics. En outre, même avec un petit CA financé sur fonds publics,  la certification peut devenir un argument marketing vis-à-vis des futurs étudiants, surtout si le dossier peut passer </a:t>
            </a:r>
            <a:r>
              <a:rPr lang="fr-FR" dirty="0" smtClean="0"/>
              <a:t>facilement.</a:t>
            </a:r>
            <a:endParaRPr lang="fr-FR" dirty="0"/>
          </a:p>
          <a:p>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5</a:t>
            </a:fld>
            <a:endParaRPr lang="fr-FR" sz="1600"/>
          </a:p>
        </p:txBody>
      </p:sp>
    </p:spTree>
    <p:extLst>
      <p:ext uri="{BB962C8B-B14F-4D97-AF65-F5344CB8AC3E}">
        <p14:creationId xmlns:p14="http://schemas.microsoft.com/office/powerpoint/2010/main" val="3017354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3349395149"/>
              </p:ext>
            </p:extLst>
          </p:nvPr>
        </p:nvGraphicFramePr>
        <p:xfrm>
          <a:off x="0" y="7250"/>
          <a:ext cx="10287000" cy="786286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a:solidFill>
                            <a:schemeClr val="lt1"/>
                          </a:solidFill>
                          <a:effectLst/>
                          <a:latin typeface="+mn-lt"/>
                          <a:ea typeface="+mn-ea"/>
                          <a:cs typeface="+mn-cs"/>
                        </a:rPr>
                        <a:t>Critère 3 </a:t>
                      </a:r>
                      <a:r>
                        <a:rPr lang="fr-FR" sz="1600" b="1" kern="1200" dirty="0">
                          <a:solidFill>
                            <a:schemeClr val="lt1"/>
                          </a:solidFill>
                          <a:effectLst/>
                          <a:latin typeface="+mn-lt"/>
                          <a:ea typeface="+mn-ea"/>
                          <a:cs typeface="+mn-cs"/>
                        </a:rPr>
                        <a:t>: </a:t>
                      </a:r>
                      <a:r>
                        <a:rPr lang="fr-FR" sz="2000" b="1" kern="1200" dirty="0">
                          <a:solidFill>
                            <a:schemeClr val="lt1"/>
                          </a:solidFill>
                          <a:effectLst/>
                          <a:latin typeface="+mn-lt"/>
                          <a:ea typeface="+mn-ea"/>
                          <a:cs typeface="+mn-cs"/>
                        </a:rPr>
                        <a:t>L’adaptation des prestations et des modalités d’accueil, d’accompagnement, de suivi et d’évaluation aux publics bénéficiaires lors de la mise en œuvre des actions.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400" dirty="0"/>
                        <a:t>Indicateur  12</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décrit et met en œuvre les mesures pour favoriser l’engagement des bénéficiaires et prévenir les abandons.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800" dirty="0">
                          <a:latin typeface="Arial" panose="020B0604020202020204" pitchFamily="34" charset="0"/>
                          <a:cs typeface="Arial" panose="020B0604020202020204" pitchFamily="34" charset="0"/>
                        </a:rPr>
                        <a:t>Décrit signifie que dans ce cas il faut un document.</a:t>
                      </a:r>
                    </a:p>
                    <a:p>
                      <a:endParaRPr lang="fr-FR"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Recueil des attentes en début de formation</a:t>
                      </a:r>
                    </a:p>
                    <a:p>
                      <a:r>
                        <a:rPr lang="fr-FR" sz="1800" dirty="0">
                          <a:latin typeface="Arial" panose="020B0604020202020204" pitchFamily="34" charset="0"/>
                          <a:cs typeface="Arial" panose="020B0604020202020204" pitchFamily="34" charset="0"/>
                        </a:rPr>
                        <a:t>Point journalier</a:t>
                      </a:r>
                    </a:p>
                    <a:p>
                      <a:r>
                        <a:rPr lang="fr-FR" sz="1800" dirty="0">
                          <a:latin typeface="Arial" panose="020B0604020202020204" pitchFamily="34" charset="0"/>
                          <a:cs typeface="Arial" panose="020B0604020202020204" pitchFamily="34" charset="0"/>
                        </a:rPr>
                        <a:t>Bureau des élèves</a:t>
                      </a:r>
                    </a:p>
                    <a:p>
                      <a:r>
                        <a:rPr lang="fr-FR" sz="1800" dirty="0">
                          <a:latin typeface="Arial" panose="020B0604020202020204" pitchFamily="34" charset="0"/>
                          <a:cs typeface="Arial" panose="020B0604020202020204" pitchFamily="34" charset="0"/>
                        </a:rPr>
                        <a:t>Conseil de classe</a:t>
                      </a:r>
                    </a:p>
                    <a:p>
                      <a:r>
                        <a:rPr lang="fr-FR" sz="1800" dirty="0">
                          <a:latin typeface="Arial" panose="020B0604020202020204" pitchFamily="34" charset="0"/>
                          <a:cs typeface="Arial" panose="020B0604020202020204" pitchFamily="34" charset="0"/>
                        </a:rPr>
                        <a:t>Entretien individuels</a:t>
                      </a:r>
                    </a:p>
                    <a:p>
                      <a:r>
                        <a:rPr lang="fr-FR" sz="1800" dirty="0">
                          <a:latin typeface="Arial" panose="020B0604020202020204" pitchFamily="34" charset="0"/>
                          <a:cs typeface="Arial" panose="020B0604020202020204" pitchFamily="34" charset="0"/>
                        </a:rPr>
                        <a:t>Coaching</a:t>
                      </a:r>
                    </a:p>
                    <a:p>
                      <a:r>
                        <a:rPr lang="fr-FR" sz="1800" dirty="0">
                          <a:latin typeface="Arial" panose="020B0604020202020204" pitchFamily="34" charset="0"/>
                          <a:cs typeface="Arial" panose="020B0604020202020204" pitchFamily="34" charset="0"/>
                        </a:rPr>
                        <a:t>Bulletin de notes (appréciations)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50</a:t>
            </a:fld>
            <a:endParaRPr lang="fr-FR" sz="1600" dirty="0"/>
          </a:p>
        </p:txBody>
      </p:sp>
    </p:spTree>
    <p:extLst>
      <p:ext uri="{BB962C8B-B14F-4D97-AF65-F5344CB8AC3E}">
        <p14:creationId xmlns:p14="http://schemas.microsoft.com/office/powerpoint/2010/main" val="2648654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1313049355"/>
              </p:ext>
            </p:extLst>
          </p:nvPr>
        </p:nvGraphicFramePr>
        <p:xfrm>
          <a:off x="0" y="7250"/>
          <a:ext cx="10287000" cy="774094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a:solidFill>
                            <a:schemeClr val="lt1"/>
                          </a:solidFill>
                          <a:effectLst/>
                          <a:latin typeface="+mn-lt"/>
                          <a:ea typeface="+mn-ea"/>
                          <a:cs typeface="+mn-cs"/>
                        </a:rPr>
                        <a:t>Critère 3 </a:t>
                      </a:r>
                      <a:r>
                        <a:rPr lang="fr-FR" sz="1600" b="1" kern="1200" dirty="0">
                          <a:solidFill>
                            <a:schemeClr val="lt1"/>
                          </a:solidFill>
                          <a:effectLst/>
                          <a:latin typeface="+mn-lt"/>
                          <a:ea typeface="+mn-ea"/>
                          <a:cs typeface="+mn-cs"/>
                        </a:rPr>
                        <a:t>: L’adaptation des prestations et des modalités d’accueil, d’accompagnement, de suivi et d’évaluation aux publics bénéficiaires lors de la mise en œuvre des actions.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400" dirty="0"/>
                        <a:t>Indicateur  16</a:t>
                      </a:r>
                    </a:p>
                    <a:p>
                      <a:r>
                        <a:rPr lang="fr-FR" sz="2400" dirty="0"/>
                        <a:t>SPECIFIQUE</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Lorsque le prestataire met en œuvre des formations conduisant à une certification professionnelle, il s’assure que les conditions de présentation des bénéficiaires à la certification respectent les exigences formelles de l’autorité́ de certification.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endParaRPr lang="fr-FR" sz="1800" dirty="0"/>
                    </a:p>
                    <a:p>
                      <a:r>
                        <a:rPr lang="fr-FR" sz="2000" dirty="0"/>
                        <a:t>Selon les référentiels :</a:t>
                      </a:r>
                    </a:p>
                    <a:p>
                      <a:endParaRPr lang="fr-FR" sz="2000" dirty="0"/>
                    </a:p>
                    <a:p>
                      <a:pPr marL="171450" indent="-171450">
                        <a:buFontTx/>
                        <a:buChar char="-"/>
                      </a:pPr>
                      <a:endParaRPr lang="fr-FR" sz="2000" dirty="0"/>
                    </a:p>
                    <a:p>
                      <a:pPr marL="171450" indent="-171450">
                        <a:buFontTx/>
                        <a:buChar char="-"/>
                      </a:pPr>
                      <a:r>
                        <a:rPr lang="fr-FR" sz="2000" dirty="0"/>
                        <a:t>Recevabilité du dossier (diplômes déjà acquis, équivalences, données personnelles, expérience professionnelle ..)</a:t>
                      </a:r>
                    </a:p>
                    <a:p>
                      <a:pPr marL="171450" indent="-171450">
                        <a:buFontTx/>
                        <a:buChar char="-"/>
                      </a:pPr>
                      <a:r>
                        <a:rPr lang="fr-FR" sz="2000" dirty="0"/>
                        <a:t>Minimum d’heures de formation effectivement suivies (assiduité)</a:t>
                      </a:r>
                    </a:p>
                    <a:p>
                      <a:pPr marL="171450" indent="-171450">
                        <a:buFontTx/>
                        <a:buChar char="-"/>
                      </a:pPr>
                      <a:r>
                        <a:rPr lang="fr-FR" sz="2000" dirty="0"/>
                        <a:t>Stage ou les périodes entreprises (certificats entreprises)</a:t>
                      </a:r>
                    </a:p>
                    <a:p>
                      <a:pPr marL="171450" indent="-171450">
                        <a:buFontTx/>
                        <a:buChar char="-"/>
                      </a:pPr>
                      <a:r>
                        <a:rPr lang="fr-FR" sz="2000" dirty="0"/>
                        <a:t>Inscription sur les plateformes</a:t>
                      </a:r>
                    </a:p>
                    <a:p>
                      <a:pPr marL="171450" indent="-171450">
                        <a:buFontTx/>
                        <a:buChar char="-"/>
                      </a:pPr>
                      <a:endParaRPr lang="fr-FR" sz="1800" dirty="0"/>
                    </a:p>
                    <a:p>
                      <a:pPr marL="171450" indent="-171450">
                        <a:buFontTx/>
                        <a:buChar char="-"/>
                      </a:pP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51</a:t>
            </a:fld>
            <a:endParaRPr lang="fr-FR" sz="1600" dirty="0"/>
          </a:p>
        </p:txBody>
      </p:sp>
    </p:spTree>
    <p:extLst>
      <p:ext uri="{BB962C8B-B14F-4D97-AF65-F5344CB8AC3E}">
        <p14:creationId xmlns:p14="http://schemas.microsoft.com/office/powerpoint/2010/main" val="2362681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4177372279"/>
              </p:ext>
            </p:extLst>
          </p:nvPr>
        </p:nvGraphicFramePr>
        <p:xfrm>
          <a:off x="0" y="1184"/>
          <a:ext cx="10287000" cy="767998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3200" b="1" kern="1200" dirty="0">
                          <a:solidFill>
                            <a:schemeClr val="lt1"/>
                          </a:solidFill>
                          <a:effectLst/>
                          <a:latin typeface="+mn-lt"/>
                          <a:ea typeface="+mn-ea"/>
                          <a:cs typeface="+mn-cs"/>
                        </a:rPr>
                        <a:t>Critère 4 </a:t>
                      </a:r>
                      <a:r>
                        <a:rPr lang="fr-FR" sz="1800" b="1" kern="1200" dirty="0">
                          <a:solidFill>
                            <a:schemeClr val="lt1"/>
                          </a:solidFill>
                          <a:effectLst/>
                          <a:latin typeface="+mn-lt"/>
                          <a:ea typeface="+mn-ea"/>
                          <a:cs typeface="+mn-cs"/>
                        </a:rPr>
                        <a:t>: </a:t>
                      </a:r>
                      <a:r>
                        <a:rPr lang="fr-FR" sz="2000" b="1" kern="1200" dirty="0">
                          <a:solidFill>
                            <a:schemeClr val="lt1"/>
                          </a:solidFill>
                          <a:effectLst/>
                          <a:latin typeface="+mn-lt"/>
                          <a:ea typeface="+mn-ea"/>
                          <a:cs typeface="+mn-cs"/>
                        </a:rPr>
                        <a:t>L’adaptation des moyens pédagogiques, techniques et d’encadrement des prestations lors de la mise en œuvre des actions. </a:t>
                      </a:r>
                      <a:endParaRPr lang="fr-FR" sz="16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17</a:t>
                      </a:r>
                    </a:p>
                  </a:txBody>
                  <a:tcPr/>
                </a:tc>
                <a:extLst>
                  <a:ext uri="{0D108BD9-81ED-4DB2-BD59-A6C34878D82A}">
                    <a16:rowId xmlns:a16="http://schemas.microsoft.com/office/drawing/2014/main" xmlns="" val="10000"/>
                  </a:ext>
                </a:extLst>
              </a:tr>
              <a:tr h="1066800">
                <a:tc gridSpan="4">
                  <a:txBody>
                    <a:bodyPr/>
                    <a:lstStyle/>
                    <a:p>
                      <a:r>
                        <a:rPr lang="fr-FR" sz="1600" kern="1200" dirty="0">
                          <a:solidFill>
                            <a:schemeClr val="dk1"/>
                          </a:solidFill>
                          <a:effectLst/>
                          <a:latin typeface="+mn-lt"/>
                          <a:ea typeface="+mn-ea"/>
                          <a:cs typeface="+mn-cs"/>
                        </a:rPr>
                        <a:t>Le prestataire met à disposition ou s’assure de la mise à disposition des moyens humains et techniques adaptes et d’un environnement approprié (conditions, locaux, équipements, plateaux techniques...). </a:t>
                      </a:r>
                      <a:endParaRPr lang="fr-FR" dirty="0"/>
                    </a:p>
                    <a:p>
                      <a:endParaRPr lang="fr-FR" sz="1200" dirty="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400" b="1" dirty="0"/>
                        <a:t>Moyens humains. </a:t>
                      </a:r>
                    </a:p>
                    <a:p>
                      <a:r>
                        <a:rPr lang="fr-FR" sz="1400" dirty="0"/>
                        <a:t>Elément de preuve : organigramme avec les différentes fonctions (Direction, pédagogie, accueil, administration, conseillers en formation …) en adéquation avec votre taille et vos prestations.</a:t>
                      </a:r>
                    </a:p>
                    <a:p>
                      <a:endParaRPr lang="fr-FR" sz="1400" dirty="0"/>
                    </a:p>
                    <a:p>
                      <a:r>
                        <a:rPr lang="fr-FR" sz="1400" b="1" dirty="0"/>
                        <a:t>Moyens technique :</a:t>
                      </a:r>
                    </a:p>
                    <a:p>
                      <a:r>
                        <a:rPr lang="fr-FR" sz="1400" dirty="0"/>
                        <a:t>Descriptif des moyens matériels  : surfaces, mobilier, informatique (serveur, internet débit, PC, imprimantes logiciel ), fournitures, matériel pédagogique (tableaux, rétroprojecteurs…), matériel technique (sécurité, machines...), électroménager…</a:t>
                      </a:r>
                    </a:p>
                    <a:p>
                      <a:endParaRPr lang="fr-FR" sz="1400" dirty="0"/>
                    </a:p>
                    <a:p>
                      <a:r>
                        <a:rPr lang="fr-FR" sz="1400" b="1" dirty="0"/>
                        <a:t>Environnement</a:t>
                      </a:r>
                    </a:p>
                    <a:p>
                      <a:r>
                        <a:rPr lang="fr-FR" sz="1400" dirty="0"/>
                        <a:t>ERP - Rapport de la commission sécurité – Plan des locaux</a:t>
                      </a:r>
                    </a:p>
                    <a:p>
                      <a:endParaRPr lang="fr-FR" sz="1400" dirty="0"/>
                    </a:p>
                    <a:p>
                      <a:r>
                        <a:rPr lang="fr-FR" sz="1400" dirty="0"/>
                        <a:t>Attention au terme « s’assure » : cas de la sous-traitance. Vous devez prendre les même dispositions. </a:t>
                      </a:r>
                    </a:p>
                    <a:p>
                      <a:r>
                        <a:rPr lang="fr-FR" sz="1400" dirty="0"/>
                        <a:t>Soit le sous-traitant est lui-même certifié</a:t>
                      </a:r>
                    </a:p>
                    <a:p>
                      <a:r>
                        <a:rPr lang="fr-FR" sz="1400" dirty="0"/>
                        <a:t>Soit vous devez vous-même vous assurer que les moyens et l’environnement est adapté.</a:t>
                      </a:r>
                    </a:p>
                    <a:p>
                      <a:r>
                        <a:rPr lang="fr-FR" sz="1400" dirty="0"/>
                        <a:t>Vous devrez fournir des preuves :</a:t>
                      </a:r>
                    </a:p>
                    <a:p>
                      <a:pPr marL="171450" indent="-171450">
                        <a:buFontTx/>
                        <a:buChar char="-"/>
                      </a:pPr>
                      <a:r>
                        <a:rPr lang="fr-FR" sz="1400" dirty="0"/>
                        <a:t>Certification du sous-traitant</a:t>
                      </a:r>
                    </a:p>
                    <a:p>
                      <a:pPr marL="171450" indent="-171450">
                        <a:buFontTx/>
                        <a:buChar char="-"/>
                      </a:pPr>
                      <a:r>
                        <a:rPr lang="fr-FR" sz="1400" dirty="0"/>
                        <a:t>Rapport de visite</a:t>
                      </a:r>
                    </a:p>
                    <a:p>
                      <a:pPr marL="171450" indent="-171450">
                        <a:buFontTx/>
                        <a:buChar char="-"/>
                      </a:pPr>
                      <a:r>
                        <a:rPr lang="fr-FR" sz="1400" dirty="0"/>
                        <a:t>ERP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52</a:t>
            </a:fld>
            <a:endParaRPr lang="fr-FR" sz="1600" dirty="0"/>
          </a:p>
        </p:txBody>
      </p:sp>
    </p:spTree>
    <p:extLst>
      <p:ext uri="{BB962C8B-B14F-4D97-AF65-F5344CB8AC3E}">
        <p14:creationId xmlns:p14="http://schemas.microsoft.com/office/powerpoint/2010/main" val="3481674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3643092207"/>
              </p:ext>
            </p:extLst>
          </p:nvPr>
        </p:nvGraphicFramePr>
        <p:xfrm>
          <a:off x="0" y="7250"/>
          <a:ext cx="10287000" cy="758854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800" b="1" kern="1200" dirty="0">
                          <a:solidFill>
                            <a:schemeClr val="lt1"/>
                          </a:solidFill>
                          <a:effectLst/>
                          <a:latin typeface="+mn-lt"/>
                          <a:ea typeface="+mn-ea"/>
                          <a:cs typeface="+mn-cs"/>
                        </a:rPr>
                        <a:t>Critère 4 </a:t>
                      </a:r>
                      <a:r>
                        <a:rPr lang="fr-FR" sz="1600" b="1" kern="1200" dirty="0">
                          <a:solidFill>
                            <a:schemeClr val="lt1"/>
                          </a:solidFill>
                          <a:effectLst/>
                          <a:latin typeface="+mn-lt"/>
                          <a:ea typeface="+mn-ea"/>
                          <a:cs typeface="+mn-cs"/>
                        </a:rPr>
                        <a:t>: </a:t>
                      </a:r>
                      <a:r>
                        <a:rPr lang="fr-FR" sz="1800" b="1" kern="1200" dirty="0">
                          <a:solidFill>
                            <a:schemeClr val="lt1"/>
                          </a:solidFill>
                          <a:effectLst/>
                          <a:latin typeface="+mn-lt"/>
                          <a:ea typeface="+mn-ea"/>
                          <a:cs typeface="+mn-cs"/>
                        </a:rPr>
                        <a:t>L’adaptation des moyens pédagogiques, techniques et d’encadrement des prestations lors de la mise en œuvre des actions.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800" dirty="0"/>
                        <a:t>Indicateur  18</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mobilise et coordonne les différents intervenants internes et/ou externes (pédagogiques, administratifs, logistiques, commerciaux ...).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2000" b="1" dirty="0"/>
                        <a:t>Mobilise</a:t>
                      </a:r>
                    </a:p>
                    <a:p>
                      <a:r>
                        <a:rPr lang="fr-FR" sz="2000" dirty="0"/>
                        <a:t>Organigramme</a:t>
                      </a:r>
                    </a:p>
                    <a:p>
                      <a:r>
                        <a:rPr lang="fr-FR" sz="2000" dirty="0"/>
                        <a:t>Définitions de fonction</a:t>
                      </a:r>
                    </a:p>
                    <a:p>
                      <a:r>
                        <a:rPr lang="fr-FR" sz="2000" dirty="0"/>
                        <a:t>Tableau de répartition des tâches</a:t>
                      </a:r>
                    </a:p>
                    <a:p>
                      <a:endParaRPr lang="fr-FR" sz="2000" dirty="0"/>
                    </a:p>
                    <a:p>
                      <a:r>
                        <a:rPr lang="fr-FR" sz="2000" b="1" dirty="0"/>
                        <a:t>Coordonne</a:t>
                      </a:r>
                    </a:p>
                    <a:p>
                      <a:r>
                        <a:rPr lang="fr-FR" sz="2000" dirty="0"/>
                        <a:t>Réunions pédagogiques (présentations)</a:t>
                      </a:r>
                    </a:p>
                    <a:p>
                      <a:r>
                        <a:rPr lang="fr-FR" sz="2000" dirty="0"/>
                        <a:t>Réunion de rentrée des intervenants</a:t>
                      </a:r>
                    </a:p>
                    <a:p>
                      <a:r>
                        <a:rPr lang="fr-FR" sz="2000" dirty="0"/>
                        <a:t>Distribution / accès aux plannings</a:t>
                      </a:r>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53</a:t>
            </a:fld>
            <a:endParaRPr lang="fr-FR" sz="1600" dirty="0"/>
          </a:p>
        </p:txBody>
      </p:sp>
    </p:spTree>
    <p:extLst>
      <p:ext uri="{BB962C8B-B14F-4D97-AF65-F5344CB8AC3E}">
        <p14:creationId xmlns:p14="http://schemas.microsoft.com/office/powerpoint/2010/main" val="2940767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2457734903"/>
              </p:ext>
            </p:extLst>
          </p:nvPr>
        </p:nvGraphicFramePr>
        <p:xfrm>
          <a:off x="0" y="7250"/>
          <a:ext cx="10287000" cy="755806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800" b="1" kern="1200" dirty="0">
                          <a:solidFill>
                            <a:schemeClr val="lt1"/>
                          </a:solidFill>
                          <a:effectLst/>
                          <a:latin typeface="+mn-lt"/>
                          <a:ea typeface="+mn-ea"/>
                          <a:cs typeface="+mn-cs"/>
                        </a:rPr>
                        <a:t>Critère 4 </a:t>
                      </a:r>
                      <a:r>
                        <a:rPr lang="fr-FR" sz="1600" b="1" kern="1200" dirty="0">
                          <a:solidFill>
                            <a:schemeClr val="lt1"/>
                          </a:solidFill>
                          <a:effectLst/>
                          <a:latin typeface="+mn-lt"/>
                          <a:ea typeface="+mn-ea"/>
                          <a:cs typeface="+mn-cs"/>
                        </a:rPr>
                        <a:t>: L’adaptation des moyens pédagogiques, techniques et d’encadrement des prestations lors de la mise en œuvre des actions.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800" dirty="0"/>
                        <a:t>Indicateur  19</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met à disposition du bénéficiaire des ressources pédagogiques et permet à celui-ci de se les approprier.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800" dirty="0"/>
                        <a:t>Ressources pédagogiques : cours (papier, présentation, documents électroniques) + livres / ouvrages</a:t>
                      </a:r>
                    </a:p>
                    <a:p>
                      <a:endParaRPr lang="fr-FR" sz="1800" dirty="0"/>
                    </a:p>
                    <a:p>
                      <a:endParaRPr lang="fr-FR" sz="1800" dirty="0"/>
                    </a:p>
                    <a:p>
                      <a:r>
                        <a:rPr lang="fr-FR" sz="1800" dirty="0"/>
                        <a:t>Mode de distribution : photocopies, envoi par mail, dossiers partagés, bibliographie, centre de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54</a:t>
            </a:fld>
            <a:endParaRPr lang="fr-FR" sz="1600" dirty="0"/>
          </a:p>
        </p:txBody>
      </p:sp>
    </p:spTree>
    <p:extLst>
      <p:ext uri="{BB962C8B-B14F-4D97-AF65-F5344CB8AC3E}">
        <p14:creationId xmlns:p14="http://schemas.microsoft.com/office/powerpoint/2010/main" val="2644148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1896517051"/>
              </p:ext>
            </p:extLst>
          </p:nvPr>
        </p:nvGraphicFramePr>
        <p:xfrm>
          <a:off x="0" y="7250"/>
          <a:ext cx="10287000" cy="761902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800" b="1" kern="1200" dirty="0">
                          <a:solidFill>
                            <a:schemeClr val="lt1"/>
                          </a:solidFill>
                          <a:effectLst/>
                          <a:latin typeface="+mn-lt"/>
                          <a:ea typeface="+mn-ea"/>
                          <a:cs typeface="+mn-cs"/>
                        </a:rPr>
                        <a:t>Critère 5 : </a:t>
                      </a:r>
                      <a:r>
                        <a:rPr lang="fr-FR" sz="2000" b="1" kern="1200" dirty="0">
                          <a:solidFill>
                            <a:schemeClr val="lt1"/>
                          </a:solidFill>
                          <a:effectLst/>
                          <a:latin typeface="+mn-lt"/>
                          <a:ea typeface="+mn-ea"/>
                          <a:cs typeface="+mn-cs"/>
                        </a:rPr>
                        <a:t>La qualification et la professionnalisation des personnels charges des prestations.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800" dirty="0"/>
                        <a:t>Indicateur  21</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détermine, mobilise et évalue les compétences des différents intervenants internes et/ou externes, adaptées aux prestations.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800" dirty="0"/>
                        <a:t>Détermine : </a:t>
                      </a:r>
                    </a:p>
                    <a:p>
                      <a:endParaRPr lang="fr-FR" sz="1800" dirty="0"/>
                    </a:p>
                    <a:p>
                      <a:r>
                        <a:rPr lang="fr-FR" sz="1800" dirty="0"/>
                        <a:t>Fiche /description de fonction (signée par l’intéressé)</a:t>
                      </a:r>
                    </a:p>
                    <a:p>
                      <a:r>
                        <a:rPr lang="fr-FR" sz="1800" dirty="0"/>
                        <a:t>Il doit y avoir une adéquation entre le personnel en place et la taille du prestataire.</a:t>
                      </a:r>
                    </a:p>
                    <a:p>
                      <a:r>
                        <a:rPr lang="fr-FR" sz="1800" dirty="0"/>
                        <a:t>Pour les formateurs : adéquation entre les formateurs et les formations dispensées</a:t>
                      </a:r>
                    </a:p>
                    <a:p>
                      <a:r>
                        <a:rPr lang="fr-FR" sz="1800" dirty="0"/>
                        <a:t>Dossiers intervenants :</a:t>
                      </a:r>
                    </a:p>
                    <a:p>
                      <a:r>
                        <a:rPr lang="fr-FR" sz="1800" dirty="0"/>
                        <a:t>CV – Diplômes – Fiche de poste – Plan de cours – Exemple de cours – </a:t>
                      </a:r>
                      <a:r>
                        <a:rPr lang="fr-FR" sz="1800" b="1" dirty="0">
                          <a:solidFill>
                            <a:srgbClr val="FF0000"/>
                          </a:solidFill>
                        </a:rPr>
                        <a:t>NDA </a:t>
                      </a:r>
                      <a:r>
                        <a:rPr lang="fr-FR" sz="1800" b="0" dirty="0">
                          <a:solidFill>
                            <a:srgbClr val="FF0000"/>
                          </a:solidFill>
                        </a:rPr>
                        <a:t>(</a:t>
                      </a:r>
                      <a:r>
                        <a:rPr lang="fr-FR" sz="1800" b="0" i="1" dirty="0">
                          <a:solidFill>
                            <a:srgbClr val="FF0000"/>
                          </a:solidFill>
                        </a:rPr>
                        <a:t>numéro de formation) </a:t>
                      </a:r>
                      <a:r>
                        <a:rPr lang="fr-FR" sz="1800" b="1" dirty="0">
                          <a:solidFill>
                            <a:srgbClr val="FF0000"/>
                          </a:solidFill>
                        </a:rPr>
                        <a:t>(si extérieur)</a:t>
                      </a:r>
                    </a:p>
                    <a:p>
                      <a:endParaRPr lang="fr-FR" sz="1800" b="1" dirty="0">
                        <a:solidFill>
                          <a:srgbClr val="FF0000"/>
                        </a:solidFill>
                      </a:endParaRPr>
                    </a:p>
                    <a:p>
                      <a:endParaRPr lang="fr-FR" sz="1800" dirty="0"/>
                    </a:p>
                    <a:p>
                      <a:r>
                        <a:rPr lang="fr-FR" sz="1800" dirty="0"/>
                        <a:t>Mobilise coordination :</a:t>
                      </a:r>
                    </a:p>
                    <a:p>
                      <a:r>
                        <a:rPr lang="fr-FR" sz="1800" dirty="0"/>
                        <a:t>Réunions intervenants</a:t>
                      </a:r>
                    </a:p>
                    <a:p>
                      <a:r>
                        <a:rPr lang="fr-FR" sz="1800" dirty="0"/>
                        <a:t>Communications</a:t>
                      </a:r>
                    </a:p>
                    <a:p>
                      <a:endParaRPr lang="fr-FR" sz="1800" dirty="0"/>
                    </a:p>
                    <a:p>
                      <a:endParaRPr lang="fr-FR" sz="1800" dirty="0"/>
                    </a:p>
                    <a:p>
                      <a:r>
                        <a:rPr lang="fr-FR" sz="1800" b="1" dirty="0"/>
                        <a:t>Evalue</a:t>
                      </a:r>
                    </a:p>
                    <a:p>
                      <a:r>
                        <a:rPr lang="fr-FR" sz="1800" dirty="0"/>
                        <a:t>Système d’évaluation des compétences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55</a:t>
            </a:fld>
            <a:endParaRPr lang="fr-FR" sz="1600" dirty="0"/>
          </a:p>
        </p:txBody>
      </p:sp>
    </p:spTree>
    <p:extLst>
      <p:ext uri="{BB962C8B-B14F-4D97-AF65-F5344CB8AC3E}">
        <p14:creationId xmlns:p14="http://schemas.microsoft.com/office/powerpoint/2010/main" val="1728732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3969730534"/>
              </p:ext>
            </p:extLst>
          </p:nvPr>
        </p:nvGraphicFramePr>
        <p:xfrm>
          <a:off x="0" y="7250"/>
          <a:ext cx="10287000" cy="767998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800" b="1" kern="1200" dirty="0">
                          <a:solidFill>
                            <a:schemeClr val="lt1"/>
                          </a:solidFill>
                          <a:effectLst/>
                          <a:latin typeface="+mn-lt"/>
                          <a:ea typeface="+mn-ea"/>
                          <a:cs typeface="+mn-cs"/>
                        </a:rPr>
                        <a:t>Critère 5 </a:t>
                      </a:r>
                      <a:r>
                        <a:rPr lang="fr-FR" sz="1600" b="1" kern="1200" dirty="0">
                          <a:solidFill>
                            <a:schemeClr val="lt1"/>
                          </a:solidFill>
                          <a:effectLst/>
                          <a:latin typeface="+mn-lt"/>
                          <a:ea typeface="+mn-ea"/>
                          <a:cs typeface="+mn-cs"/>
                        </a:rPr>
                        <a:t>: </a:t>
                      </a:r>
                      <a:r>
                        <a:rPr lang="fr-FR" sz="2400" b="1" kern="1200" dirty="0">
                          <a:solidFill>
                            <a:schemeClr val="lt1"/>
                          </a:solidFill>
                          <a:effectLst/>
                          <a:latin typeface="+mn-lt"/>
                          <a:ea typeface="+mn-ea"/>
                          <a:cs typeface="+mn-cs"/>
                        </a:rPr>
                        <a:t>La qualification et la professionnalisation des personnels charges des prestations.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800" dirty="0"/>
                        <a:t>Indicateur  22</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entretient et développe les compétences des personnels salaries, adaptées aux prestations.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2000" dirty="0"/>
                        <a:t>Plan de formation pour l’ensemble du personnel</a:t>
                      </a:r>
                    </a:p>
                    <a:p>
                      <a:endParaRPr lang="fr-FR" sz="2000" dirty="0"/>
                    </a:p>
                    <a:p>
                      <a:r>
                        <a:rPr lang="fr-FR" sz="2000" dirty="0"/>
                        <a:t>Quoi Qui Quand Ou Comment Combien Pourquoi</a:t>
                      </a:r>
                    </a:p>
                    <a:p>
                      <a:endParaRPr lang="fr-FR" sz="2000" dirty="0"/>
                    </a:p>
                    <a:p>
                      <a:r>
                        <a:rPr lang="fr-FR" sz="2000" dirty="0"/>
                        <a:t>Formation internes</a:t>
                      </a:r>
                    </a:p>
                    <a:p>
                      <a:r>
                        <a:rPr lang="fr-FR" sz="2000" dirty="0"/>
                        <a:t>MOOC, e-learning</a:t>
                      </a:r>
                    </a:p>
                    <a:p>
                      <a:r>
                        <a:rPr lang="fr-FR" sz="2000" dirty="0"/>
                        <a:t>Webinaires</a:t>
                      </a:r>
                    </a:p>
                    <a:p>
                      <a:r>
                        <a:rPr lang="fr-FR" sz="2000" dirty="0"/>
                        <a:t>Réunion techniques comités</a:t>
                      </a:r>
                    </a:p>
                    <a:p>
                      <a:endParaRPr lang="fr-FR" sz="2000" dirty="0"/>
                    </a:p>
                    <a:p>
                      <a:r>
                        <a:rPr lang="fr-FR" sz="2000" dirty="0"/>
                        <a:t>Preuves : </a:t>
                      </a:r>
                    </a:p>
                    <a:p>
                      <a:endParaRPr lang="fr-FR" sz="2000" dirty="0"/>
                    </a:p>
                    <a:p>
                      <a:r>
                        <a:rPr lang="fr-FR" sz="2000" dirty="0"/>
                        <a:t>Plan de formation</a:t>
                      </a:r>
                    </a:p>
                    <a:p>
                      <a:r>
                        <a:rPr lang="fr-FR" sz="2000" dirty="0"/>
                        <a:t>Attestations de formation (Dans le dossier formateur)</a:t>
                      </a:r>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56</a:t>
            </a:fld>
            <a:endParaRPr lang="fr-FR" sz="1600" dirty="0"/>
          </a:p>
        </p:txBody>
      </p:sp>
    </p:spTree>
    <p:extLst>
      <p:ext uri="{BB962C8B-B14F-4D97-AF65-F5344CB8AC3E}">
        <p14:creationId xmlns:p14="http://schemas.microsoft.com/office/powerpoint/2010/main" val="1071864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1251570081"/>
              </p:ext>
            </p:extLst>
          </p:nvPr>
        </p:nvGraphicFramePr>
        <p:xfrm>
          <a:off x="0" y="7250"/>
          <a:ext cx="10287000" cy="737518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a:solidFill>
                            <a:schemeClr val="lt1"/>
                          </a:solidFill>
                          <a:effectLst/>
                          <a:latin typeface="+mn-lt"/>
                          <a:ea typeface="+mn-ea"/>
                          <a:cs typeface="+mn-cs"/>
                        </a:rPr>
                        <a:t>Critère 6 </a:t>
                      </a:r>
                      <a:r>
                        <a:rPr lang="fr-FR" sz="1600" b="1" kern="1200" dirty="0">
                          <a:solidFill>
                            <a:schemeClr val="lt1"/>
                          </a:solidFill>
                          <a:effectLst/>
                          <a:latin typeface="+mn-lt"/>
                          <a:ea typeface="+mn-ea"/>
                          <a:cs typeface="+mn-cs"/>
                        </a:rPr>
                        <a:t>: L’inscription du prestataire dans son environnement socio-économique.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400" dirty="0"/>
                        <a:t>Indicateur  23</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réalise une veille légale et règlementaire sur le champ de la formation professionnelle.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2000" dirty="0">
                          <a:latin typeface="+mn-lt"/>
                        </a:rPr>
                        <a:t>Veille légale et réglementaire : être capable de connaitre/d’anticiper les évolutions, les lois et les règlements applicables à son secteur d’activité.</a:t>
                      </a:r>
                    </a:p>
                    <a:p>
                      <a:endParaRPr lang="fr-FR" sz="2000" dirty="0">
                        <a:latin typeface="+mn-lt"/>
                      </a:endParaRPr>
                    </a:p>
                    <a:p>
                      <a:endParaRPr lang="fr-FR" sz="2000" dirty="0">
                        <a:latin typeface="+mn-lt"/>
                      </a:endParaRPr>
                    </a:p>
                    <a:p>
                      <a:r>
                        <a:rPr lang="fr-FR" sz="2000" dirty="0">
                          <a:latin typeface="+mn-lt"/>
                        </a:rPr>
                        <a:t>Moyens et preuves :</a:t>
                      </a:r>
                    </a:p>
                    <a:p>
                      <a:endParaRPr lang="fr-FR" sz="2000" dirty="0">
                        <a:latin typeface="+mn-lt"/>
                      </a:endParaRPr>
                    </a:p>
                    <a:p>
                      <a:r>
                        <a:rPr lang="fr-FR" sz="2000" dirty="0">
                          <a:latin typeface="+mn-lt"/>
                        </a:rPr>
                        <a:t>Adhésion aux organisations de son secteur (Centre </a:t>
                      </a:r>
                      <a:r>
                        <a:rPr lang="fr-FR" sz="2000" dirty="0" err="1">
                          <a:latin typeface="+mn-lt"/>
                        </a:rPr>
                        <a:t>Inffo</a:t>
                      </a:r>
                      <a:r>
                        <a:rPr lang="fr-FR" sz="2000" dirty="0">
                          <a:latin typeface="+mn-lt"/>
                        </a:rPr>
                        <a:t>, FFP, …)</a:t>
                      </a:r>
                    </a:p>
                    <a:p>
                      <a:r>
                        <a:rPr lang="fr-FR" sz="2000" dirty="0">
                          <a:latin typeface="+mn-lt"/>
                        </a:rPr>
                        <a:t>Abonnement aux revues</a:t>
                      </a:r>
                    </a:p>
                    <a:p>
                      <a:r>
                        <a:rPr lang="fr-FR" sz="2000" dirty="0">
                          <a:latin typeface="+mn-lt"/>
                        </a:rPr>
                        <a:t>Alertes Google</a:t>
                      </a:r>
                    </a:p>
                    <a:p>
                      <a:r>
                        <a:rPr lang="fr-FR" sz="2000" dirty="0">
                          <a:latin typeface="+mn-lt"/>
                        </a:rPr>
                        <a:t>Séminaires</a:t>
                      </a:r>
                    </a:p>
                    <a:p>
                      <a:r>
                        <a:rPr lang="fr-FR" sz="2000" dirty="0">
                          <a:latin typeface="+mn-lt"/>
                        </a:rPr>
                        <a:t>Formations </a:t>
                      </a:r>
                    </a:p>
                    <a:p>
                      <a:r>
                        <a:rPr lang="fr-FR" sz="2000" dirty="0">
                          <a:latin typeface="+mn-lt"/>
                        </a:rPr>
                        <a:t>Abonnement aux newsletters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57</a:t>
            </a:fld>
            <a:endParaRPr lang="fr-FR" sz="1600" dirty="0"/>
          </a:p>
        </p:txBody>
      </p:sp>
    </p:spTree>
    <p:extLst>
      <p:ext uri="{BB962C8B-B14F-4D97-AF65-F5344CB8AC3E}">
        <p14:creationId xmlns:p14="http://schemas.microsoft.com/office/powerpoint/2010/main" val="1129436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3263640275"/>
              </p:ext>
            </p:extLst>
          </p:nvPr>
        </p:nvGraphicFramePr>
        <p:xfrm>
          <a:off x="0" y="7250"/>
          <a:ext cx="10287000" cy="761902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3200" b="1" kern="1200" dirty="0">
                          <a:solidFill>
                            <a:schemeClr val="lt1"/>
                          </a:solidFill>
                          <a:effectLst/>
                          <a:latin typeface="+mn-lt"/>
                          <a:ea typeface="+mn-ea"/>
                          <a:cs typeface="+mn-cs"/>
                        </a:rPr>
                        <a:t>Critère 6 </a:t>
                      </a:r>
                      <a:r>
                        <a:rPr lang="fr-FR" sz="1600" b="1" kern="1200" dirty="0">
                          <a:solidFill>
                            <a:schemeClr val="lt1"/>
                          </a:solidFill>
                          <a:effectLst/>
                          <a:latin typeface="+mn-lt"/>
                          <a:ea typeface="+mn-ea"/>
                          <a:cs typeface="+mn-cs"/>
                        </a:rPr>
                        <a:t>: L’inscription du prestataire dans son environnement socio-économique.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800" dirty="0"/>
                        <a:t>Indicateur  24</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réalise une veille sur les évolutions des compétences, des métiers et des emplois dans ses secteurs d’intervention, et en exploite les résultats.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r>
                        <a:rPr lang="fr-FR" sz="1600" dirty="0">
                          <a:latin typeface="+mn-lt"/>
                        </a:rPr>
                        <a:t>Veille </a:t>
                      </a:r>
                      <a:r>
                        <a:rPr lang="fr-FR" sz="1600" kern="1200" dirty="0">
                          <a:solidFill>
                            <a:schemeClr val="dk1"/>
                          </a:solidFill>
                          <a:effectLst/>
                          <a:latin typeface="+mn-lt"/>
                          <a:ea typeface="+mn-ea"/>
                          <a:cs typeface="+mn-cs"/>
                        </a:rPr>
                        <a:t>sur les évolutions des compétences, des métiers et des emplois</a:t>
                      </a:r>
                      <a:r>
                        <a:rPr lang="fr-FR" sz="1600" dirty="0">
                          <a:latin typeface="+mn-lt"/>
                        </a:rPr>
                        <a:t>: être capable de connaitre/d’anticiper  les évolutions majeures dans ses secteurs d’interventions.</a:t>
                      </a:r>
                    </a:p>
                    <a:p>
                      <a:endParaRPr lang="fr-FR" sz="1600" dirty="0">
                        <a:latin typeface="+mn-lt"/>
                      </a:endParaRPr>
                    </a:p>
                    <a:p>
                      <a:endParaRPr lang="fr-FR" sz="1600" dirty="0">
                        <a:latin typeface="+mn-lt"/>
                      </a:endParaRPr>
                    </a:p>
                    <a:p>
                      <a:r>
                        <a:rPr lang="fr-FR" sz="1600" dirty="0">
                          <a:latin typeface="+mn-lt"/>
                        </a:rPr>
                        <a:t>Moyens et preuves :</a:t>
                      </a:r>
                    </a:p>
                    <a:p>
                      <a:endParaRPr lang="fr-FR" sz="1600" dirty="0">
                        <a:latin typeface="+mn-lt"/>
                      </a:endParaRPr>
                    </a:p>
                    <a:p>
                      <a:r>
                        <a:rPr lang="fr-FR" sz="1600" dirty="0">
                          <a:latin typeface="+mn-lt"/>
                        </a:rPr>
                        <a:t>Alertes Google</a:t>
                      </a:r>
                    </a:p>
                    <a:p>
                      <a:r>
                        <a:rPr lang="fr-FR" sz="1600" dirty="0">
                          <a:latin typeface="+mn-lt"/>
                        </a:rPr>
                        <a:t>Adhésion aux syndicats professionnels</a:t>
                      </a:r>
                    </a:p>
                    <a:p>
                      <a:r>
                        <a:rPr lang="fr-FR" sz="1600" dirty="0">
                          <a:latin typeface="+mn-lt"/>
                        </a:rPr>
                        <a:t>Séminaires</a:t>
                      </a:r>
                    </a:p>
                    <a:p>
                      <a:r>
                        <a:rPr lang="fr-FR" sz="1600" dirty="0">
                          <a:latin typeface="+mn-lt"/>
                        </a:rPr>
                        <a:t>Formations </a:t>
                      </a:r>
                    </a:p>
                    <a:p>
                      <a:r>
                        <a:rPr lang="fr-FR" sz="1600" dirty="0">
                          <a:latin typeface="+mn-lt"/>
                        </a:rPr>
                        <a:t>Abonnement aux newsletters </a:t>
                      </a:r>
                    </a:p>
                    <a:p>
                      <a:endParaRPr lang="fr-FR" sz="1600" dirty="0"/>
                    </a:p>
                    <a:p>
                      <a:endParaRPr lang="fr-FR" sz="1600" dirty="0"/>
                    </a:p>
                    <a:p>
                      <a:r>
                        <a:rPr lang="fr-FR" sz="1600" dirty="0"/>
                        <a:t>Exploiter les résultats :</a:t>
                      </a:r>
                    </a:p>
                    <a:p>
                      <a:pPr marL="171450" indent="-171450">
                        <a:buFontTx/>
                        <a:buChar char="-"/>
                      </a:pPr>
                      <a:r>
                        <a:rPr lang="fr-FR" sz="1600" dirty="0"/>
                        <a:t>Modification des programmes de formations</a:t>
                      </a:r>
                    </a:p>
                    <a:p>
                      <a:pPr marL="171450" indent="-171450">
                        <a:buFontTx/>
                        <a:buChar char="-"/>
                      </a:pPr>
                      <a:r>
                        <a:rPr lang="fr-FR" sz="1600" dirty="0"/>
                        <a:t>Entrées / sorties de formations dans le catalogue</a:t>
                      </a:r>
                    </a:p>
                    <a:p>
                      <a:pPr marL="171450" indent="-171450">
                        <a:buFontTx/>
                        <a:buChar char="-"/>
                      </a:pPr>
                      <a:r>
                        <a:rPr lang="fr-FR" sz="1600" dirty="0"/>
                        <a:t>Données d’entrées pour le plan de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58</a:t>
            </a:fld>
            <a:endParaRPr lang="fr-FR" sz="1600" dirty="0"/>
          </a:p>
        </p:txBody>
      </p:sp>
    </p:spTree>
    <p:extLst>
      <p:ext uri="{BB962C8B-B14F-4D97-AF65-F5344CB8AC3E}">
        <p14:creationId xmlns:p14="http://schemas.microsoft.com/office/powerpoint/2010/main" val="3622566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3152017452"/>
              </p:ext>
            </p:extLst>
          </p:nvPr>
        </p:nvGraphicFramePr>
        <p:xfrm>
          <a:off x="0" y="7250"/>
          <a:ext cx="10287000" cy="774094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3200" b="1" kern="1200" dirty="0">
                          <a:solidFill>
                            <a:schemeClr val="lt1"/>
                          </a:solidFill>
                          <a:effectLst/>
                          <a:latin typeface="+mn-lt"/>
                          <a:ea typeface="+mn-ea"/>
                          <a:cs typeface="+mn-cs"/>
                        </a:rPr>
                        <a:t>Critère 6 </a:t>
                      </a:r>
                      <a:r>
                        <a:rPr lang="fr-FR" sz="2000" b="1" kern="1200" dirty="0">
                          <a:solidFill>
                            <a:schemeClr val="lt1"/>
                          </a:solidFill>
                          <a:effectLst/>
                          <a:latin typeface="+mn-lt"/>
                          <a:ea typeface="+mn-ea"/>
                          <a:cs typeface="+mn-cs"/>
                        </a:rPr>
                        <a:t>: </a:t>
                      </a:r>
                      <a:r>
                        <a:rPr lang="fr-FR" sz="2400" b="1" kern="1200" dirty="0">
                          <a:solidFill>
                            <a:schemeClr val="lt1"/>
                          </a:solidFill>
                          <a:effectLst/>
                          <a:latin typeface="+mn-lt"/>
                          <a:ea typeface="+mn-ea"/>
                          <a:cs typeface="+mn-cs"/>
                        </a:rPr>
                        <a:t>L’inscription du prestataire dans son environnement socio-économique. </a:t>
                      </a:r>
                      <a:endParaRPr lang="fr-FR" sz="18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25</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réalise une veille sur les innovations pédagogiques et technologiques permettant une évolution de ses prestations.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endParaRPr lang="fr-FR" sz="1200" dirty="0"/>
                    </a:p>
                    <a:p>
                      <a:r>
                        <a:rPr lang="fr-FR" sz="1600" dirty="0">
                          <a:latin typeface="+mn-lt"/>
                        </a:rPr>
                        <a:t>Veille </a:t>
                      </a:r>
                      <a:r>
                        <a:rPr lang="fr-FR" sz="1600" kern="1200" dirty="0">
                          <a:solidFill>
                            <a:schemeClr val="dk1"/>
                          </a:solidFill>
                          <a:effectLst/>
                          <a:latin typeface="+mn-lt"/>
                          <a:ea typeface="+mn-ea"/>
                          <a:cs typeface="+mn-cs"/>
                        </a:rPr>
                        <a:t>sur les évolutions pédagogique et technologiques</a:t>
                      </a:r>
                      <a:r>
                        <a:rPr lang="fr-FR" sz="1600" dirty="0">
                          <a:latin typeface="+mn-lt"/>
                        </a:rPr>
                        <a:t>: être capable de connaitre/d’anticiper les innovations dans ce domaine.</a:t>
                      </a:r>
                    </a:p>
                    <a:p>
                      <a:endParaRPr lang="fr-FR" sz="1600" dirty="0">
                        <a:latin typeface="+mn-lt"/>
                      </a:endParaRPr>
                    </a:p>
                    <a:p>
                      <a:endParaRPr lang="fr-FR" sz="1600" dirty="0">
                        <a:latin typeface="+mn-lt"/>
                      </a:endParaRPr>
                    </a:p>
                    <a:p>
                      <a:r>
                        <a:rPr lang="fr-FR" sz="1600" dirty="0">
                          <a:latin typeface="+mn-lt"/>
                        </a:rPr>
                        <a:t>Moyens et preuves :</a:t>
                      </a:r>
                    </a:p>
                    <a:p>
                      <a:r>
                        <a:rPr lang="fr-FR" sz="1600" dirty="0">
                          <a:latin typeface="+mn-lt"/>
                        </a:rPr>
                        <a:t>Alertes Google</a:t>
                      </a:r>
                    </a:p>
                    <a:p>
                      <a:r>
                        <a:rPr lang="fr-FR" sz="1600" dirty="0">
                          <a:latin typeface="+mn-lt"/>
                        </a:rPr>
                        <a:t>Salons</a:t>
                      </a:r>
                    </a:p>
                    <a:p>
                      <a:r>
                        <a:rPr lang="fr-FR" sz="1600" dirty="0">
                          <a:latin typeface="+mn-lt"/>
                        </a:rPr>
                        <a:t>Essai de logiciels </a:t>
                      </a:r>
                    </a:p>
                    <a:p>
                      <a:endParaRPr lang="fr-FR" sz="1600" dirty="0">
                        <a:latin typeface="+mn-lt"/>
                      </a:endParaRPr>
                    </a:p>
                    <a:p>
                      <a:endParaRPr lang="fr-FR" sz="1600" dirty="0">
                        <a:latin typeface="+mn-lt"/>
                      </a:endParaRPr>
                    </a:p>
                    <a:p>
                      <a:r>
                        <a:rPr lang="fr-FR" sz="1600" dirty="0"/>
                        <a:t>Evolution des prestations :</a:t>
                      </a:r>
                    </a:p>
                    <a:p>
                      <a:pPr marL="171450" indent="-171450">
                        <a:buFontTx/>
                        <a:buChar char="-"/>
                      </a:pPr>
                      <a:r>
                        <a:rPr lang="fr-FR" sz="1600" dirty="0"/>
                        <a:t>E-learning</a:t>
                      </a:r>
                    </a:p>
                    <a:p>
                      <a:pPr marL="171450" marR="0" lvl="0" indent="-171450" algn="l" defTabSz="812790" rtl="0" eaLnBrk="1" fontAlgn="auto" latinLnBrk="0" hangingPunct="1">
                        <a:lnSpc>
                          <a:spcPct val="100000"/>
                        </a:lnSpc>
                        <a:spcBef>
                          <a:spcPts val="0"/>
                        </a:spcBef>
                        <a:spcAft>
                          <a:spcPts val="0"/>
                        </a:spcAft>
                        <a:buClrTx/>
                        <a:buSzTx/>
                        <a:buFontTx/>
                        <a:buChar char="-"/>
                        <a:tabLst/>
                        <a:defRPr/>
                      </a:pPr>
                      <a:r>
                        <a:rPr lang="fr-FR" sz="1600" dirty="0"/>
                        <a:t>Nouveaux logiciels de gestion pédagogique</a:t>
                      </a:r>
                    </a:p>
                    <a:p>
                      <a:pPr marL="171450" marR="0" lvl="0" indent="-171450" algn="l" defTabSz="812790" rtl="0" eaLnBrk="1" fontAlgn="auto" latinLnBrk="0" hangingPunct="1">
                        <a:lnSpc>
                          <a:spcPct val="100000"/>
                        </a:lnSpc>
                        <a:spcBef>
                          <a:spcPts val="0"/>
                        </a:spcBef>
                        <a:spcAft>
                          <a:spcPts val="0"/>
                        </a:spcAft>
                        <a:buClrTx/>
                        <a:buSzTx/>
                        <a:buFontTx/>
                        <a:buChar char="-"/>
                        <a:tabLst/>
                        <a:defRPr/>
                      </a:pPr>
                      <a:r>
                        <a:rPr lang="fr-FR" sz="1600" dirty="0"/>
                        <a:t>Applications innovantes </a:t>
                      </a:r>
                    </a:p>
                    <a:p>
                      <a:pPr marL="171450" indent="-171450">
                        <a:buFontTx/>
                        <a:buChar char="-"/>
                      </a:pPr>
                      <a:endParaRPr lang="fr-FR" sz="1200" dirty="0"/>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59</a:t>
            </a:fld>
            <a:endParaRPr lang="fr-FR" sz="1600" dirty="0"/>
          </a:p>
        </p:txBody>
      </p:sp>
    </p:spTree>
    <p:extLst>
      <p:ext uri="{BB962C8B-B14F-4D97-AF65-F5344CB8AC3E}">
        <p14:creationId xmlns:p14="http://schemas.microsoft.com/office/powerpoint/2010/main" val="258330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B495AEF-FD19-4EB9-854E-69D16605F215}"/>
              </a:ext>
            </a:extLst>
          </p:cNvPr>
          <p:cNvSpPr>
            <a:spLocks noGrp="1"/>
          </p:cNvSpPr>
          <p:nvPr>
            <p:ph type="title"/>
          </p:nvPr>
        </p:nvSpPr>
        <p:spPr/>
        <p:txBody>
          <a:bodyPr/>
          <a:lstStyle/>
          <a:p>
            <a:r>
              <a:rPr lang="fr-FR" dirty="0"/>
              <a:t>Questions (2)</a:t>
            </a:r>
          </a:p>
        </p:txBody>
      </p:sp>
      <p:sp>
        <p:nvSpPr>
          <p:cNvPr id="3" name="Espace réservé du contenu 2">
            <a:extLst>
              <a:ext uri="{FF2B5EF4-FFF2-40B4-BE49-F238E27FC236}">
                <a16:creationId xmlns:a16="http://schemas.microsoft.com/office/drawing/2014/main" xmlns="" id="{A7DB5308-1778-4B0A-89A6-5CC774D4B5FD}"/>
              </a:ext>
            </a:extLst>
          </p:cNvPr>
          <p:cNvSpPr>
            <a:spLocks noGrp="1"/>
          </p:cNvSpPr>
          <p:nvPr>
            <p:ph idx="1"/>
          </p:nvPr>
        </p:nvSpPr>
        <p:spPr/>
        <p:txBody>
          <a:bodyPr>
            <a:normAutofit fontScale="92500" lnSpcReduction="10000"/>
          </a:bodyPr>
          <a:lstStyle/>
          <a:p>
            <a:r>
              <a:rPr lang="fr-FR" dirty="0"/>
              <a:t>Est-ce que ne pas avoir cette certification fera fuir les étudiants, la certification étant considérée comme un garant de qualité de la </a:t>
            </a:r>
            <a:r>
              <a:rPr lang="fr-FR" dirty="0" smtClean="0"/>
              <a:t>formation?</a:t>
            </a:r>
            <a:endParaRPr lang="fr-FR" dirty="0"/>
          </a:p>
          <a:p>
            <a:r>
              <a:rPr lang="fr-FR" dirty="0"/>
              <a:t>P</a:t>
            </a:r>
            <a:r>
              <a:rPr lang="fr-FR" dirty="0" smtClean="0"/>
              <a:t>eut</a:t>
            </a:r>
            <a:r>
              <a:rPr lang="fr-FR" dirty="0"/>
              <a:t>-on avoir des coûts de formation différents en fonction de la qualité des stagiaires ?</a:t>
            </a:r>
          </a:p>
          <a:p>
            <a:pPr lvl="1"/>
            <a:r>
              <a:rPr lang="fr-FR" dirty="0"/>
              <a:t>Les organismes de formation sont libres de fixer leur grille tarifaire (institution ; particulier ; profession libérale)</a:t>
            </a:r>
          </a:p>
          <a:p>
            <a:r>
              <a:rPr lang="fr-FR" dirty="0"/>
              <a:t>Peut-on facturer un entretien de pré-sélection même s’il conduit au refus du candidat ?</a:t>
            </a:r>
          </a:p>
          <a:p>
            <a:pPr lvl="1"/>
            <a:r>
              <a:rPr lang="fr-FR" dirty="0"/>
              <a:t> </a:t>
            </a:r>
            <a:r>
              <a:rPr lang="fr-FR" dirty="0" smtClean="0"/>
              <a:t>Tant </a:t>
            </a:r>
            <a:r>
              <a:rPr lang="fr-FR" dirty="0"/>
              <a:t>que les conditions tarifaires de l’entretien sont clairement explicitées, rien  n’est illégal. Après c’est plus une question marketing.</a:t>
            </a:r>
          </a:p>
          <a:p>
            <a:r>
              <a:rPr lang="fr-FR" dirty="0"/>
              <a:t>Est-ce légal de faire participer le candidat au coût de déplacement des membres de son jury de soutenance de mémoire ?</a:t>
            </a:r>
          </a:p>
          <a:p>
            <a:pPr lvl="1"/>
            <a:r>
              <a:rPr lang="fr-FR" dirty="0"/>
              <a:t>C’est une question de droit commercial, les conditions de ventes doivent stipuler l’ensemble des frais à la charge de l’étudiant. Si c’est le cas, c’est légal, après d’un point de vue commercial ça se </a:t>
            </a:r>
            <a:r>
              <a:rPr lang="fr-FR" dirty="0" smtClean="0"/>
              <a:t>discute. </a:t>
            </a:r>
            <a:endParaRPr lang="fr-FR" dirty="0"/>
          </a:p>
          <a:p>
            <a:endParaRPr lang="fr-FR" dirty="0"/>
          </a:p>
        </p:txBody>
      </p:sp>
      <p:sp>
        <p:nvSpPr>
          <p:cNvPr id="5" name="Espace réservé du numéro de diapositive 4"/>
          <p:cNvSpPr>
            <a:spLocks noGrp="1"/>
          </p:cNvSpPr>
          <p:nvPr>
            <p:ph type="sldNum" sz="quarter" idx="12"/>
          </p:nvPr>
        </p:nvSpPr>
        <p:spPr/>
        <p:txBody>
          <a:bodyPr/>
          <a:lstStyle/>
          <a:p>
            <a:pPr>
              <a:defRPr/>
            </a:pPr>
            <a:fld id="{9406A379-C69B-461F-96F8-C94172148C3C}" type="slidenum">
              <a:rPr lang="fr-FR" sz="1600" smtClean="0"/>
              <a:pPr>
                <a:defRPr/>
              </a:pPr>
              <a:t>6</a:t>
            </a:fld>
            <a:endParaRPr lang="fr-FR" sz="1600"/>
          </a:p>
        </p:txBody>
      </p:sp>
    </p:spTree>
    <p:extLst>
      <p:ext uri="{BB962C8B-B14F-4D97-AF65-F5344CB8AC3E}">
        <p14:creationId xmlns:p14="http://schemas.microsoft.com/office/powerpoint/2010/main" val="891445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1460751321"/>
              </p:ext>
            </p:extLst>
          </p:nvPr>
        </p:nvGraphicFramePr>
        <p:xfrm>
          <a:off x="0" y="7250"/>
          <a:ext cx="10287000" cy="767998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3200" b="1" kern="1200" dirty="0">
                          <a:solidFill>
                            <a:schemeClr val="lt1"/>
                          </a:solidFill>
                          <a:effectLst/>
                          <a:latin typeface="+mn-lt"/>
                          <a:ea typeface="+mn-ea"/>
                          <a:cs typeface="+mn-cs"/>
                        </a:rPr>
                        <a:t>Critère 6 </a:t>
                      </a:r>
                      <a:r>
                        <a:rPr lang="fr-FR" sz="1800" b="1" kern="1200" dirty="0">
                          <a:solidFill>
                            <a:schemeClr val="lt1"/>
                          </a:solidFill>
                          <a:effectLst/>
                          <a:latin typeface="+mn-lt"/>
                          <a:ea typeface="+mn-ea"/>
                          <a:cs typeface="+mn-cs"/>
                        </a:rPr>
                        <a:t>: </a:t>
                      </a:r>
                      <a:r>
                        <a:rPr lang="fr-FR" sz="2000" b="1" kern="1200" dirty="0">
                          <a:solidFill>
                            <a:schemeClr val="lt1"/>
                          </a:solidFill>
                          <a:effectLst/>
                          <a:latin typeface="+mn-lt"/>
                          <a:ea typeface="+mn-ea"/>
                          <a:cs typeface="+mn-cs"/>
                        </a:rPr>
                        <a:t>L’inscription du prestataire dans son environnement socio-économique</a:t>
                      </a:r>
                      <a:r>
                        <a:rPr lang="fr-FR" sz="1800" b="1" kern="1200" dirty="0">
                          <a:solidFill>
                            <a:schemeClr val="lt1"/>
                          </a:solidFill>
                          <a:effectLst/>
                          <a:latin typeface="+mn-lt"/>
                          <a:ea typeface="+mn-ea"/>
                          <a:cs typeface="+mn-cs"/>
                        </a:rPr>
                        <a:t>. </a:t>
                      </a:r>
                      <a:endParaRPr lang="fr-FR" sz="16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26</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mobilise les expertises, outils et réseaux nécessaires pour l’aider à accueillir, accompagner/former ou orienter les publics en situation de handicap.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endParaRPr lang="fr-FR" sz="1200" dirty="0"/>
                    </a:p>
                    <a:p>
                      <a:r>
                        <a:rPr lang="fr-FR" sz="2000" dirty="0"/>
                        <a:t>Personne en charge des publics en situation de handicap (nommée dans l’organigramme)</a:t>
                      </a:r>
                    </a:p>
                    <a:p>
                      <a:r>
                        <a:rPr lang="fr-FR" sz="2000" dirty="0"/>
                        <a:t>Contacts (institutions, associations)</a:t>
                      </a:r>
                    </a:p>
                    <a:p>
                      <a:r>
                        <a:rPr lang="fr-FR" sz="2000" dirty="0"/>
                        <a:t>Postes aménagés</a:t>
                      </a:r>
                    </a:p>
                    <a:p>
                      <a:endParaRPr lang="fr-FR" sz="1200" dirty="0"/>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60</a:t>
            </a:fld>
            <a:endParaRPr lang="fr-FR" sz="1600" dirty="0"/>
          </a:p>
        </p:txBody>
      </p:sp>
    </p:spTree>
    <p:extLst>
      <p:ext uri="{BB962C8B-B14F-4D97-AF65-F5344CB8AC3E}">
        <p14:creationId xmlns:p14="http://schemas.microsoft.com/office/powerpoint/2010/main" val="494071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296034403"/>
              </p:ext>
            </p:extLst>
          </p:nvPr>
        </p:nvGraphicFramePr>
        <p:xfrm>
          <a:off x="0" y="7250"/>
          <a:ext cx="10287000" cy="737518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a:solidFill>
                            <a:schemeClr val="lt1"/>
                          </a:solidFill>
                          <a:effectLst/>
                          <a:latin typeface="+mn-lt"/>
                          <a:ea typeface="+mn-ea"/>
                          <a:cs typeface="+mn-cs"/>
                        </a:rPr>
                        <a:t>Critère 6 </a:t>
                      </a:r>
                      <a:r>
                        <a:rPr lang="fr-FR" sz="1600" b="1" kern="1200" dirty="0">
                          <a:solidFill>
                            <a:schemeClr val="lt1"/>
                          </a:solidFill>
                          <a:effectLst/>
                          <a:latin typeface="+mn-lt"/>
                          <a:ea typeface="+mn-ea"/>
                          <a:cs typeface="+mn-cs"/>
                        </a:rPr>
                        <a:t>: L’inscription du prestataire dans son environnement socio-économique. </a:t>
                      </a:r>
                      <a:endParaRPr lang="fr-FR" dirty="0"/>
                    </a:p>
                  </a:txBody>
                  <a:tcPr/>
                </a:tc>
                <a:tc hMerge="1">
                  <a:txBody>
                    <a:bodyPr/>
                    <a:lstStyle/>
                    <a:p>
                      <a:endParaRPr lang="fr-FR"/>
                    </a:p>
                  </a:txBody>
                  <a:tcPr/>
                </a:tc>
                <a:tc hMerge="1">
                  <a:txBody>
                    <a:bodyPr/>
                    <a:lstStyle/>
                    <a:p>
                      <a:endParaRPr lang="fr-FR" dirty="0"/>
                    </a:p>
                  </a:txBody>
                  <a:tcPr/>
                </a:tc>
                <a:tc>
                  <a:txBody>
                    <a:bodyPr/>
                    <a:lstStyle/>
                    <a:p>
                      <a:r>
                        <a:rPr lang="fr-FR" sz="2400" dirty="0"/>
                        <a:t>Indicateur  27</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Lorsque le prestataire fait appel à la sous-traitance ou au portage salarial, il s’assure du respect de la conformité́ au présent référentiel.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endParaRPr lang="fr-FR" sz="1800" dirty="0"/>
                    </a:p>
                    <a:p>
                      <a:r>
                        <a:rPr lang="fr-FR" sz="2000" dirty="0"/>
                        <a:t>2 solutions :</a:t>
                      </a:r>
                    </a:p>
                    <a:p>
                      <a:endParaRPr lang="fr-FR" sz="2000" dirty="0"/>
                    </a:p>
                    <a:p>
                      <a:endParaRPr lang="fr-FR" sz="2000" dirty="0"/>
                    </a:p>
                    <a:p>
                      <a:r>
                        <a:rPr lang="fr-FR" sz="2000" dirty="0"/>
                        <a:t>Exiger que le sous-traitant ou l’intervenant en portage salarial soit certifié.</a:t>
                      </a:r>
                    </a:p>
                    <a:p>
                      <a:r>
                        <a:rPr lang="fr-FR" sz="2000" dirty="0"/>
                        <a:t>`</a:t>
                      </a:r>
                    </a:p>
                    <a:p>
                      <a:r>
                        <a:rPr lang="fr-FR" sz="2000" dirty="0"/>
                        <a:t>S’assurez-vous-même du respect de la conformité du présent référentiel.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61</a:t>
            </a:fld>
            <a:endParaRPr lang="fr-FR" sz="1600" dirty="0"/>
          </a:p>
        </p:txBody>
      </p:sp>
    </p:spTree>
    <p:extLst>
      <p:ext uri="{BB962C8B-B14F-4D97-AF65-F5344CB8AC3E}">
        <p14:creationId xmlns:p14="http://schemas.microsoft.com/office/powerpoint/2010/main" val="1118234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1931524761"/>
              </p:ext>
            </p:extLst>
          </p:nvPr>
        </p:nvGraphicFramePr>
        <p:xfrm>
          <a:off x="0" y="7250"/>
          <a:ext cx="10287000" cy="761902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a:solidFill>
                            <a:schemeClr val="lt1"/>
                          </a:solidFill>
                          <a:effectLst/>
                          <a:latin typeface="+mn-lt"/>
                          <a:ea typeface="+mn-ea"/>
                          <a:cs typeface="+mn-cs"/>
                        </a:rPr>
                        <a:t>Critère 6 </a:t>
                      </a:r>
                      <a:r>
                        <a:rPr lang="fr-FR" sz="2000" b="1" kern="1200" dirty="0">
                          <a:solidFill>
                            <a:schemeClr val="lt1"/>
                          </a:solidFill>
                          <a:effectLst/>
                          <a:latin typeface="+mn-lt"/>
                          <a:ea typeface="+mn-ea"/>
                          <a:cs typeface="+mn-cs"/>
                        </a:rPr>
                        <a:t>: </a:t>
                      </a:r>
                      <a:r>
                        <a:rPr lang="fr-FR" sz="2400" b="1" kern="1200" dirty="0">
                          <a:solidFill>
                            <a:schemeClr val="lt1"/>
                          </a:solidFill>
                          <a:effectLst/>
                          <a:latin typeface="+mn-lt"/>
                          <a:ea typeface="+mn-ea"/>
                          <a:cs typeface="+mn-cs"/>
                        </a:rPr>
                        <a:t>L’inscription du prestataire dans son environnement socio-économique. </a:t>
                      </a:r>
                      <a:endParaRPr lang="fr-FR" sz="18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28</a:t>
                      </a:r>
                    </a:p>
                  </a:txBody>
                  <a:tcPr/>
                </a:tc>
                <a:extLst>
                  <a:ext uri="{0D108BD9-81ED-4DB2-BD59-A6C34878D82A}">
                    <a16:rowId xmlns:a16="http://schemas.microsoft.com/office/drawing/2014/main" xmlns="" val="10000"/>
                  </a:ext>
                </a:extLst>
              </a:tr>
              <a:tr h="1066800">
                <a:tc gridSpan="4">
                  <a:txBody>
                    <a:bodyPr/>
                    <a:lstStyle/>
                    <a:p>
                      <a:r>
                        <a:rPr lang="fr-FR" sz="1600" kern="1200" dirty="0">
                          <a:solidFill>
                            <a:schemeClr val="dk1"/>
                          </a:solidFill>
                          <a:effectLst/>
                          <a:latin typeface="+mn-lt"/>
                          <a:ea typeface="+mn-ea"/>
                          <a:cs typeface="+mn-cs"/>
                        </a:rPr>
                        <a:t>Lorsque les prestations dispensées au bénéficiaire comprennent des périodes de formation en situation de travail, le prestataire mobilise son réseau de partenaires socio-économiques pour </a:t>
                      </a:r>
                      <a:r>
                        <a:rPr lang="fr-FR" sz="1600" kern="1200" dirty="0" err="1">
                          <a:solidFill>
                            <a:schemeClr val="dk1"/>
                          </a:solidFill>
                          <a:effectLst/>
                          <a:latin typeface="+mn-lt"/>
                          <a:ea typeface="+mn-ea"/>
                          <a:cs typeface="+mn-cs"/>
                        </a:rPr>
                        <a:t>Co-construire</a:t>
                      </a:r>
                      <a:r>
                        <a:rPr lang="fr-FR" sz="1600" kern="1200" dirty="0">
                          <a:solidFill>
                            <a:schemeClr val="dk1"/>
                          </a:solidFill>
                          <a:effectLst/>
                          <a:latin typeface="+mn-lt"/>
                          <a:ea typeface="+mn-ea"/>
                          <a:cs typeface="+mn-cs"/>
                        </a:rPr>
                        <a:t> l’ingénierie de formation et favoriser l’accueil en entreprise. </a:t>
                      </a:r>
                      <a:endParaRPr lang="fr-FR" dirty="0"/>
                    </a:p>
                    <a:p>
                      <a:endParaRPr lang="fr-FR" sz="1200" dirty="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endParaRPr lang="fr-FR" sz="1200" dirty="0"/>
                    </a:p>
                    <a:p>
                      <a:r>
                        <a:rPr lang="fr-FR" sz="2000" dirty="0"/>
                        <a:t>Réseau d’entreprises partenaires (liste)</a:t>
                      </a:r>
                    </a:p>
                    <a:p>
                      <a:r>
                        <a:rPr lang="fr-FR" sz="2000" dirty="0"/>
                        <a:t>Intervention des professionnels dans le cycle de formation</a:t>
                      </a:r>
                    </a:p>
                    <a:p>
                      <a:r>
                        <a:rPr lang="fr-FR" sz="2000" dirty="0"/>
                        <a:t>Comité métiers</a:t>
                      </a:r>
                    </a:p>
                    <a:p>
                      <a:r>
                        <a:rPr lang="fr-FR" sz="2000" dirty="0"/>
                        <a:t>Commission des titres d’ingénieur</a:t>
                      </a:r>
                    </a:p>
                    <a:p>
                      <a:endParaRPr lang="fr-FR" sz="1200" dirty="0"/>
                    </a:p>
                    <a:p>
                      <a:endParaRPr lang="fr-FR" sz="1200" dirty="0"/>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62</a:t>
            </a:fld>
            <a:endParaRPr lang="fr-FR" sz="1600" dirty="0"/>
          </a:p>
        </p:txBody>
      </p:sp>
    </p:spTree>
    <p:extLst>
      <p:ext uri="{BB962C8B-B14F-4D97-AF65-F5344CB8AC3E}">
        <p14:creationId xmlns:p14="http://schemas.microsoft.com/office/powerpoint/2010/main" val="1651997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1017781052"/>
              </p:ext>
            </p:extLst>
          </p:nvPr>
        </p:nvGraphicFramePr>
        <p:xfrm>
          <a:off x="0" y="7251"/>
          <a:ext cx="10287000" cy="7104744"/>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757453">
                <a:tc gridSpan="3">
                  <a:txBody>
                    <a:bodyPr/>
                    <a:lstStyle/>
                    <a:p>
                      <a:r>
                        <a:rPr lang="fr-FR" sz="1800" b="1" kern="1200" dirty="0">
                          <a:solidFill>
                            <a:schemeClr val="lt1"/>
                          </a:solidFill>
                          <a:effectLst/>
                          <a:latin typeface="+mn-lt"/>
                          <a:ea typeface="+mn-ea"/>
                          <a:cs typeface="+mn-cs"/>
                        </a:rPr>
                        <a:t>Critère 7 : La mise en œuvre d’une démarche d’amélioration par le traitement des appréciations et des réclamations. </a:t>
                      </a:r>
                      <a:endParaRPr lang="fr-FR" sz="1600" dirty="0"/>
                    </a:p>
                  </a:txBody>
                  <a:tcPr/>
                </a:tc>
                <a:tc hMerge="1">
                  <a:txBody>
                    <a:bodyPr/>
                    <a:lstStyle/>
                    <a:p>
                      <a:endParaRPr lang="fr-FR"/>
                    </a:p>
                  </a:txBody>
                  <a:tcPr/>
                </a:tc>
                <a:tc hMerge="1">
                  <a:txBody>
                    <a:bodyPr/>
                    <a:lstStyle/>
                    <a:p>
                      <a:endParaRPr lang="fr-FR" dirty="0"/>
                    </a:p>
                  </a:txBody>
                  <a:tcPr/>
                </a:tc>
                <a:tc>
                  <a:txBody>
                    <a:bodyPr/>
                    <a:lstStyle/>
                    <a:p>
                      <a:r>
                        <a:rPr lang="fr-FR" sz="2400" dirty="0"/>
                        <a:t>Indicateur  30</a:t>
                      </a:r>
                    </a:p>
                  </a:txBody>
                  <a:tcPr/>
                </a:tc>
                <a:extLst>
                  <a:ext uri="{0D108BD9-81ED-4DB2-BD59-A6C34878D82A}">
                    <a16:rowId xmlns:a16="http://schemas.microsoft.com/office/drawing/2014/main" xmlns="" val="10000"/>
                  </a:ext>
                </a:extLst>
              </a:tr>
              <a:tr h="563637">
                <a:tc gridSpan="4">
                  <a:txBody>
                    <a:bodyPr/>
                    <a:lstStyle/>
                    <a:p>
                      <a:r>
                        <a:rPr lang="fr-FR" sz="1600" kern="1200" dirty="0">
                          <a:solidFill>
                            <a:schemeClr val="dk1"/>
                          </a:solidFill>
                          <a:effectLst/>
                          <a:latin typeface="+mn-lt"/>
                          <a:ea typeface="+mn-ea"/>
                          <a:cs typeface="+mn-cs"/>
                        </a:rPr>
                        <a:t>Le prestataire recueille les appréciations des parties prenantes : bénéficiaires, financeurs, équipes pédagogiques et entreprises concernées. </a:t>
                      </a:r>
                      <a:endParaRPr lang="fr-FR" dirty="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570934">
                <a:tc>
                  <a:txBody>
                    <a:bodyPr/>
                    <a:lstStyle/>
                    <a:p>
                      <a:pPr marL="0" algn="ctr" defTabSz="771571" rtl="0" eaLnBrk="1" latinLnBrk="0" hangingPunct="1"/>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771571" rtl="0" eaLnBrk="1" latinLnBrk="0" hangingPunct="1"/>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771571" rtl="0" eaLnBrk="1" latinLnBrk="0" hangingPunct="1"/>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771571" rtl="0" eaLnBrk="1" latinLnBrk="0" hangingPunct="1"/>
                      <a:r>
                        <a:rPr lang="fr-FR" sz="1600" b="0" kern="1200" dirty="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189051">
                <a:tc gridSpan="4">
                  <a:txBody>
                    <a:bodyPr/>
                    <a:lstStyle/>
                    <a:p>
                      <a:pPr marL="0" algn="l" defTabSz="771571" rtl="0" eaLnBrk="1" latinLnBrk="0" hangingPunct="1"/>
                      <a:r>
                        <a:rPr lang="fr-FR" sz="1400" b="0" kern="1200" dirty="0">
                          <a:solidFill>
                            <a:schemeClr val="dk1"/>
                          </a:solidFill>
                          <a:latin typeface="+mn-lt"/>
                          <a:ea typeface="+mn-ea"/>
                          <a:cs typeface="+mn-cs"/>
                        </a:rPr>
                        <a:t>Questionnaires de satisfaction pour l’ensemble des parties prenantes</a:t>
                      </a:r>
                    </a:p>
                    <a:p>
                      <a:pPr marL="0" algn="l" defTabSz="771571" rtl="0" eaLnBrk="1" latinLnBrk="0" hangingPunct="1"/>
                      <a:r>
                        <a:rPr lang="fr-FR" sz="1400" b="0" kern="1200" dirty="0">
                          <a:solidFill>
                            <a:schemeClr val="dk1"/>
                          </a:solidFill>
                          <a:latin typeface="+mn-lt"/>
                          <a:ea typeface="+mn-ea"/>
                          <a:cs typeface="+mn-cs"/>
                        </a:rPr>
                        <a:t>Mode : </a:t>
                      </a:r>
                    </a:p>
                    <a:p>
                      <a:pPr marL="0" indent="-171450" algn="l" defTabSz="771571" rtl="0" eaLnBrk="1" latinLnBrk="0" hangingPunct="1">
                        <a:buFont typeface="Arial" panose="020B0604020202020204" pitchFamily="34" charset="0"/>
                        <a:buChar char="•"/>
                      </a:pPr>
                      <a:r>
                        <a:rPr lang="fr-FR" sz="1400" b="0" kern="1200" dirty="0">
                          <a:solidFill>
                            <a:schemeClr val="dk1"/>
                          </a:solidFill>
                          <a:latin typeface="+mn-lt"/>
                          <a:ea typeface="+mn-ea"/>
                          <a:cs typeface="+mn-cs"/>
                        </a:rPr>
                        <a:t>Papier (en fin de formation)</a:t>
                      </a:r>
                    </a:p>
                    <a:p>
                      <a:pPr marL="0" indent="-171450" algn="l" defTabSz="771571" rtl="0" eaLnBrk="1" latinLnBrk="0" hangingPunct="1">
                        <a:buFont typeface="Arial" panose="020B0604020202020204" pitchFamily="34" charset="0"/>
                        <a:buChar char="•"/>
                      </a:pPr>
                      <a:r>
                        <a:rPr lang="fr-FR" sz="1400" b="0" kern="1200" dirty="0">
                          <a:solidFill>
                            <a:schemeClr val="dk1"/>
                          </a:solidFill>
                          <a:latin typeface="+mn-lt"/>
                          <a:ea typeface="+mn-ea"/>
                          <a:cs typeface="+mn-cs"/>
                        </a:rPr>
                        <a:t>Electronique </a:t>
                      </a:r>
                    </a:p>
                    <a:p>
                      <a:pPr marL="0" indent="-171450" algn="l" defTabSz="771571" rtl="0" eaLnBrk="1" latinLnBrk="0" hangingPunct="1">
                        <a:buFont typeface="Arial" panose="020B0604020202020204" pitchFamily="34" charset="0"/>
                        <a:buChar char="•"/>
                      </a:pPr>
                      <a:r>
                        <a:rPr lang="fr-FR" sz="1400" b="0" kern="1200" dirty="0">
                          <a:solidFill>
                            <a:schemeClr val="dk1"/>
                          </a:solidFill>
                          <a:latin typeface="+mn-lt"/>
                          <a:ea typeface="+mn-ea"/>
                          <a:cs typeface="+mn-cs"/>
                        </a:rPr>
                        <a:t>Téléphonique (avec enregistrement)</a:t>
                      </a:r>
                    </a:p>
                    <a:p>
                      <a:pPr marL="0" indent="-171450" algn="l" defTabSz="771571" rtl="0" eaLnBrk="1" latinLnBrk="0" hangingPunct="1">
                        <a:buFont typeface="Arial" panose="020B0604020202020204" pitchFamily="34" charset="0"/>
                        <a:buChar char="•"/>
                      </a:pPr>
                      <a:endParaRPr lang="fr-FR" sz="1400" b="0" kern="1200" dirty="0">
                        <a:solidFill>
                          <a:schemeClr val="dk1"/>
                        </a:solidFill>
                        <a:latin typeface="+mn-lt"/>
                        <a:ea typeface="+mn-ea"/>
                        <a:cs typeface="+mn-cs"/>
                      </a:endParaRP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Appréciations bénéficiaire :</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En fin de formation (à chaud)</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Peut rester anonyme</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Rubriques</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  les informations transmises préalablement à la formation </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  la cohérence entre les objectifs définis et la formation dispensée </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  la cohérence entre les attentes du stagiaire et la formation dispensée </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  la qualité́ des conditions d’accueil (locaux, matériel, etc.) </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  la qualité́ des moyens pédagogiques mis en œuvre (supports, etc.) </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  la qualité́ pédagogique du formateur / intervenant </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Appréciation globale</a:t>
                      </a: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Rubrique remarques et points à améliorer</a:t>
                      </a:r>
                    </a:p>
                    <a:p>
                      <a:pPr marL="0" indent="0" algn="l" defTabSz="771571" rtl="0" eaLnBrk="1" latinLnBrk="0" hangingPunct="1">
                        <a:buFont typeface="Arial" panose="020B0604020202020204" pitchFamily="34" charset="0"/>
                        <a:buNone/>
                      </a:pPr>
                      <a:endParaRPr lang="fr-FR" sz="1400" b="0" kern="1200" dirty="0">
                        <a:solidFill>
                          <a:schemeClr val="dk1"/>
                        </a:solidFill>
                        <a:latin typeface="+mn-lt"/>
                        <a:ea typeface="+mn-ea"/>
                        <a:cs typeface="+mn-cs"/>
                      </a:endParaRPr>
                    </a:p>
                    <a:p>
                      <a:pPr marL="0" indent="0" algn="l" defTabSz="771571" rtl="0" eaLnBrk="1" latinLnBrk="0" hangingPunct="1">
                        <a:buFont typeface="Arial" panose="020B0604020202020204" pitchFamily="34" charset="0"/>
                        <a:buNone/>
                      </a:pPr>
                      <a:r>
                        <a:rPr lang="fr-FR" sz="1400" b="0" kern="1200" dirty="0">
                          <a:solidFill>
                            <a:schemeClr val="dk1"/>
                          </a:solidFill>
                          <a:latin typeface="+mn-lt"/>
                          <a:ea typeface="+mn-ea"/>
                          <a:cs typeface="+mn-cs"/>
                        </a:rPr>
                        <a:t>Après une période « suffisante » de retour à l’activité (à froid)</a:t>
                      </a:r>
                    </a:p>
                    <a:p>
                      <a:pPr marL="0" indent="0" algn="l" defTabSz="771571" rtl="0" eaLnBrk="1" latinLnBrk="0" hangingPunct="1">
                        <a:buFont typeface="Arial" panose="020B0604020202020204" pitchFamily="34" charset="0"/>
                        <a:buNone/>
                      </a:pPr>
                      <a:r>
                        <a:rPr lang="fr-FR" sz="1600" b="0" kern="1200" dirty="0">
                          <a:solidFill>
                            <a:schemeClr val="dk1"/>
                          </a:solidFill>
                          <a:latin typeface="+mn-lt"/>
                          <a:ea typeface="+mn-ea"/>
                          <a:cs typeface="+mn-cs"/>
                        </a:rPr>
                        <a:t>Appréciation globale  </a:t>
                      </a:r>
                    </a:p>
                    <a:p>
                      <a:pPr marL="0" indent="0" algn="ctr" defTabSz="771571" rtl="0" eaLnBrk="1" latinLnBrk="0" hangingPunct="1">
                        <a:buFont typeface="Arial" panose="020B0604020202020204" pitchFamily="34" charset="0"/>
                        <a:buNone/>
                      </a:pPr>
                      <a:endParaRPr lang="fr-FR" sz="16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63</a:t>
            </a:fld>
            <a:endParaRPr lang="fr-FR" sz="1600" dirty="0"/>
          </a:p>
        </p:txBody>
      </p:sp>
    </p:spTree>
    <p:extLst>
      <p:ext uri="{BB962C8B-B14F-4D97-AF65-F5344CB8AC3E}">
        <p14:creationId xmlns:p14="http://schemas.microsoft.com/office/powerpoint/2010/main" val="10313999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294846631"/>
              </p:ext>
            </p:extLst>
          </p:nvPr>
        </p:nvGraphicFramePr>
        <p:xfrm>
          <a:off x="0" y="7250"/>
          <a:ext cx="10287000" cy="8490614"/>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400" b="1" kern="1200" dirty="0">
                          <a:solidFill>
                            <a:schemeClr val="lt1"/>
                          </a:solidFill>
                          <a:effectLst/>
                          <a:latin typeface="+mn-lt"/>
                          <a:ea typeface="+mn-ea"/>
                          <a:cs typeface="+mn-cs"/>
                        </a:rPr>
                        <a:t>Critère 7 : La mise en œuvre d’une démarche d’amélioration par le traitement des appréciations et des réclamations. </a:t>
                      </a:r>
                      <a:endParaRPr lang="fr-FR" sz="20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30</a:t>
                      </a:r>
                    </a:p>
                  </a:txBody>
                  <a:tcPr/>
                </a:tc>
                <a:extLst>
                  <a:ext uri="{0D108BD9-81ED-4DB2-BD59-A6C34878D82A}">
                    <a16:rowId xmlns:a16="http://schemas.microsoft.com/office/drawing/2014/main" xmlns="" val="10000"/>
                  </a:ext>
                </a:extLst>
              </a:tr>
              <a:tr h="1066800">
                <a:tc gridSpan="4">
                  <a:txBody>
                    <a:bodyPr/>
                    <a:lstStyle/>
                    <a:p>
                      <a:r>
                        <a:rPr lang="fr-FR" sz="1600" kern="1200">
                          <a:solidFill>
                            <a:schemeClr val="dk1"/>
                          </a:solidFill>
                          <a:effectLst/>
                          <a:latin typeface="+mn-lt"/>
                          <a:ea typeface="+mn-ea"/>
                          <a:cs typeface="+mn-cs"/>
                        </a:rPr>
                        <a:t>Le prestataire recueille les appréciations des parties prenantes : bénéficiaires, financeurs, équipes pédagogiques et entreprises concernées.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pPr marL="171450" indent="-171450">
                        <a:buFont typeface="Arial" panose="020B0604020202020204" pitchFamily="34" charset="0"/>
                        <a:buChar char="•"/>
                      </a:pPr>
                      <a:endParaRPr lang="fr-FR" sz="1200" dirty="0"/>
                    </a:p>
                    <a:p>
                      <a:pPr marL="0" indent="0">
                        <a:buFont typeface="Arial" panose="020B0604020202020204" pitchFamily="34" charset="0"/>
                        <a:buNone/>
                      </a:pPr>
                      <a:r>
                        <a:rPr lang="fr-FR" sz="1600" b="1" dirty="0"/>
                        <a:t>Appréciations bénéficiaire (suite) :</a:t>
                      </a:r>
                    </a:p>
                    <a:p>
                      <a:pPr marL="0" indent="0">
                        <a:buFont typeface="Arial" panose="020B0604020202020204" pitchFamily="34" charset="0"/>
                        <a:buNone/>
                      </a:pPr>
                      <a:endParaRPr lang="fr-FR" sz="1600" dirty="0"/>
                    </a:p>
                    <a:p>
                      <a:pPr marL="0" indent="0">
                        <a:buFont typeface="Arial" panose="020B0604020202020204" pitchFamily="34" charset="0"/>
                        <a:buNone/>
                      </a:pPr>
                      <a:r>
                        <a:rPr lang="fr-FR" sz="1600" b="1" dirty="0"/>
                        <a:t>Après une période « suffisante » de retour à l’activité (à froid)</a:t>
                      </a:r>
                    </a:p>
                    <a:p>
                      <a:pPr marL="0" indent="0">
                        <a:buFont typeface="Arial" panose="020B0604020202020204" pitchFamily="34" charset="0"/>
                        <a:buNone/>
                      </a:pPr>
                      <a:r>
                        <a:rPr lang="fr-FR" sz="1600" b="0" dirty="0"/>
                        <a:t>Appréciation globale</a:t>
                      </a:r>
                    </a:p>
                    <a:p>
                      <a:pPr marL="0" indent="0">
                        <a:buFont typeface="Arial" panose="020B0604020202020204" pitchFamily="34" charset="0"/>
                        <a:buNone/>
                      </a:pPr>
                      <a:r>
                        <a:rPr lang="fr-FR" sz="1600" b="0" dirty="0"/>
                        <a:t>Connaissances acquises </a:t>
                      </a:r>
                    </a:p>
                    <a:p>
                      <a:pPr marL="0" indent="0">
                        <a:buFont typeface="Arial" panose="020B0604020202020204" pitchFamily="34" charset="0"/>
                        <a:buNone/>
                      </a:pPr>
                      <a:r>
                        <a:rPr lang="fr-FR" sz="1600" b="0" dirty="0"/>
                        <a:t>Organisation de la formation (Cours, pédagogie, suivi …)</a:t>
                      </a:r>
                    </a:p>
                    <a:p>
                      <a:pPr marL="0" indent="0">
                        <a:buFont typeface="Arial" panose="020B0604020202020204" pitchFamily="34" charset="0"/>
                        <a:buNone/>
                      </a:pPr>
                      <a:r>
                        <a:rPr lang="fr-FR" sz="1600" b="0" dirty="0"/>
                        <a:t>Centre de formation (Locaux, vie dans le centre…)</a:t>
                      </a:r>
                    </a:p>
                    <a:p>
                      <a:pPr marL="0" indent="0">
                        <a:buFont typeface="Arial" panose="020B0604020202020204" pitchFamily="34" charset="0"/>
                        <a:buNone/>
                      </a:pPr>
                      <a:r>
                        <a:rPr lang="fr-FR" sz="1600" b="0" dirty="0"/>
                        <a:t>Utilité pour votre carrière professionnelle / votre poste actuel.</a:t>
                      </a:r>
                    </a:p>
                    <a:p>
                      <a:pPr marL="0" indent="0">
                        <a:buFont typeface="Arial" panose="020B0604020202020204" pitchFamily="34" charset="0"/>
                        <a:buNone/>
                      </a:pPr>
                      <a:r>
                        <a:rPr lang="fr-FR" sz="1600" b="0" dirty="0"/>
                        <a:t>Suivi après votre formation</a:t>
                      </a:r>
                    </a:p>
                    <a:p>
                      <a:pPr marL="0" indent="0">
                        <a:buFont typeface="Arial" panose="020B0604020202020204" pitchFamily="34" charset="0"/>
                        <a:buNone/>
                      </a:pPr>
                      <a:r>
                        <a:rPr lang="fr-FR" sz="1600" b="0" dirty="0"/>
                        <a:t>Perspectives d’évolution suite à cette formation</a:t>
                      </a:r>
                    </a:p>
                    <a:p>
                      <a:pPr marL="0" indent="0">
                        <a:buFont typeface="Arial" panose="020B0604020202020204" pitchFamily="34" charset="0"/>
                        <a:buNone/>
                      </a:pPr>
                      <a:endParaRPr lang="fr-FR" sz="1600" b="0" dirty="0"/>
                    </a:p>
                    <a:p>
                      <a:pPr marL="0" indent="0">
                        <a:buFont typeface="Arial" panose="020B0604020202020204" pitchFamily="34" charset="0"/>
                        <a:buNone/>
                      </a:pPr>
                      <a:r>
                        <a:rPr lang="fr-FR" sz="1600" b="0" dirty="0"/>
                        <a:t>Mais aussi (et afin de constituer vos indicateurs  :</a:t>
                      </a:r>
                    </a:p>
                    <a:p>
                      <a:pPr marL="171450" indent="-171450">
                        <a:buFontTx/>
                        <a:buChar char="-"/>
                      </a:pPr>
                      <a:r>
                        <a:rPr lang="fr-FR" sz="1600" b="0" dirty="0"/>
                        <a:t>Poste occupé</a:t>
                      </a:r>
                    </a:p>
                    <a:p>
                      <a:pPr marL="171450" indent="-171450">
                        <a:buFontTx/>
                        <a:buChar char="-"/>
                      </a:pPr>
                      <a:r>
                        <a:rPr lang="fr-FR" sz="1600" b="0" dirty="0"/>
                        <a:t>Type de contrat</a:t>
                      </a:r>
                    </a:p>
                    <a:p>
                      <a:pPr marL="171450" indent="-171450">
                        <a:buFontTx/>
                        <a:buChar char="-"/>
                      </a:pPr>
                      <a:r>
                        <a:rPr lang="fr-FR" sz="1600" b="0" dirty="0"/>
                        <a:t>Entreprise</a:t>
                      </a:r>
                    </a:p>
                    <a:p>
                      <a:pPr marL="171450" indent="-171450">
                        <a:buFontTx/>
                        <a:buChar char="-"/>
                      </a:pPr>
                      <a:endParaRPr lang="fr-FR" sz="1200" b="0" dirty="0"/>
                    </a:p>
                    <a:p>
                      <a:pPr marL="171450" indent="-171450">
                        <a:buFontTx/>
                        <a:buChar char="-"/>
                      </a:pPr>
                      <a:endParaRPr lang="fr-FR" sz="1200" b="0" dirty="0"/>
                    </a:p>
                    <a:p>
                      <a:pPr marL="171450" indent="-171450">
                        <a:buFontTx/>
                        <a:buChar char="-"/>
                      </a:pPr>
                      <a:endParaRPr lang="fr-FR" sz="1200" b="0" dirty="0"/>
                    </a:p>
                    <a:p>
                      <a:pPr marL="171450" indent="-171450">
                        <a:buFontTx/>
                        <a:buChar char="-"/>
                      </a:pPr>
                      <a:endParaRPr lang="fr-FR" sz="1200" b="0" dirty="0"/>
                    </a:p>
                    <a:p>
                      <a:pPr marL="0" indent="0">
                        <a:buFont typeface="Arial" panose="020B0604020202020204" pitchFamily="34" charset="0"/>
                        <a:buNone/>
                      </a:pPr>
                      <a:endParaRPr lang="fr-FR" sz="1200" b="0" dirty="0"/>
                    </a:p>
                    <a:p>
                      <a:pPr marL="0" indent="0">
                        <a:buFont typeface="Arial" panose="020B0604020202020204" pitchFamily="34" charset="0"/>
                        <a:buNone/>
                      </a:pPr>
                      <a:endParaRPr lang="fr-FR" sz="1200" b="0" dirty="0"/>
                    </a:p>
                    <a:p>
                      <a:pPr marL="0" indent="0">
                        <a:buFont typeface="Arial" panose="020B0604020202020204" pitchFamily="34" charset="0"/>
                        <a:buNone/>
                      </a:pPr>
                      <a:endParaRPr lang="fr-FR" sz="1200" b="1" dirty="0"/>
                    </a:p>
                    <a:p>
                      <a:pPr marL="0" indent="0">
                        <a:buFont typeface="Arial" panose="020B0604020202020204" pitchFamily="34" charset="0"/>
                        <a:buNone/>
                      </a:pPr>
                      <a:r>
                        <a:rPr lang="fr-FR" sz="1200" b="1" dirty="0"/>
                        <a:t>  </a:t>
                      </a:r>
                    </a:p>
                    <a:p>
                      <a:pPr marL="0" indent="0">
                        <a:buFont typeface="Arial" panose="020B0604020202020204" pitchFamily="34" charset="0"/>
                        <a:buNone/>
                      </a:pP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64</a:t>
            </a:fld>
            <a:endParaRPr lang="fr-FR" sz="1600" dirty="0"/>
          </a:p>
        </p:txBody>
      </p:sp>
    </p:spTree>
    <p:extLst>
      <p:ext uri="{BB962C8B-B14F-4D97-AF65-F5344CB8AC3E}">
        <p14:creationId xmlns:p14="http://schemas.microsoft.com/office/powerpoint/2010/main" val="2161538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1400185477"/>
              </p:ext>
            </p:extLst>
          </p:nvPr>
        </p:nvGraphicFramePr>
        <p:xfrm>
          <a:off x="0" y="7250"/>
          <a:ext cx="10287000" cy="6884682"/>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663399">
                <a:tc gridSpan="3">
                  <a:txBody>
                    <a:bodyPr/>
                    <a:lstStyle/>
                    <a:p>
                      <a:r>
                        <a:rPr lang="fr-FR" sz="2000" b="1" kern="1200" dirty="0">
                          <a:solidFill>
                            <a:schemeClr val="lt1"/>
                          </a:solidFill>
                          <a:effectLst/>
                          <a:latin typeface="+mn-lt"/>
                          <a:ea typeface="+mn-ea"/>
                          <a:cs typeface="+mn-cs"/>
                        </a:rPr>
                        <a:t>Critère 7 : La mise en œuvre d’une démarche d’amélioration par le traitement des appréciations et des réclamations. réclamant</a:t>
                      </a:r>
                      <a:endParaRPr lang="fr-FR" sz="1800" dirty="0"/>
                    </a:p>
                  </a:txBody>
                  <a:tcPr/>
                </a:tc>
                <a:tc hMerge="1">
                  <a:txBody>
                    <a:bodyPr/>
                    <a:lstStyle/>
                    <a:p>
                      <a:endParaRPr lang="fr-FR"/>
                    </a:p>
                  </a:txBody>
                  <a:tcPr/>
                </a:tc>
                <a:tc hMerge="1">
                  <a:txBody>
                    <a:bodyPr/>
                    <a:lstStyle/>
                    <a:p>
                      <a:endParaRPr lang="fr-FR" dirty="0"/>
                    </a:p>
                  </a:txBody>
                  <a:tcPr/>
                </a:tc>
                <a:tc>
                  <a:txBody>
                    <a:bodyPr/>
                    <a:lstStyle/>
                    <a:p>
                      <a:r>
                        <a:rPr lang="fr-FR" sz="2800" dirty="0">
                          <a:solidFill>
                            <a:srgbClr val="FF0000"/>
                          </a:solidFill>
                        </a:rPr>
                        <a:t>Indicateur  31</a:t>
                      </a:r>
                    </a:p>
                  </a:txBody>
                  <a:tcPr/>
                </a:tc>
                <a:extLst>
                  <a:ext uri="{0D108BD9-81ED-4DB2-BD59-A6C34878D82A}">
                    <a16:rowId xmlns:a16="http://schemas.microsoft.com/office/drawing/2014/main" xmlns="" val="10000"/>
                  </a:ext>
                </a:extLst>
              </a:tr>
              <a:tr h="721086">
                <a:tc gridSpan="4">
                  <a:txBody>
                    <a:bodyPr/>
                    <a:lstStyle/>
                    <a:p>
                      <a:r>
                        <a:rPr lang="fr-FR" sz="1600" kern="1200">
                          <a:solidFill>
                            <a:schemeClr val="dk1"/>
                          </a:solidFill>
                          <a:effectLst/>
                          <a:latin typeface="+mn-lt"/>
                          <a:ea typeface="+mn-ea"/>
                          <a:cs typeface="+mn-cs"/>
                        </a:rPr>
                        <a:t>Le prestataire met en œuvre des modalités de traitement des difficultés rencontrées par les parties prenantes, des réclamations exprimées par ces dernières, des aléas survenus en cours de prestation. </a:t>
                      </a:r>
                      <a:endParaRPr lang="fr-FR"/>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2196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799677">
                <a:tc gridSpan="4">
                  <a:txBody>
                    <a:bodyPr/>
                    <a:lstStyle/>
                    <a:p>
                      <a:r>
                        <a:rPr lang="fr-FR" sz="1400" dirty="0"/>
                        <a:t>Nécessité de tracer les difficultés, réclamations et aléas.</a:t>
                      </a:r>
                    </a:p>
                    <a:p>
                      <a:endParaRPr lang="fr-FR" sz="1400" dirty="0"/>
                    </a:p>
                    <a:p>
                      <a:pPr marL="171450" indent="-171450">
                        <a:buFont typeface="Arial" panose="020B0604020202020204" pitchFamily="34" charset="0"/>
                        <a:buChar char="•"/>
                      </a:pPr>
                      <a:r>
                        <a:rPr lang="fr-FR" sz="1400" dirty="0"/>
                        <a:t>Prise en compte</a:t>
                      </a:r>
                    </a:p>
                    <a:p>
                      <a:pPr marL="171450" indent="-171450">
                        <a:buFont typeface="Arial" panose="020B0604020202020204" pitchFamily="34" charset="0"/>
                        <a:buChar char="•"/>
                      </a:pPr>
                      <a:r>
                        <a:rPr lang="fr-FR" sz="1400" dirty="0"/>
                        <a:t>Analyse</a:t>
                      </a:r>
                    </a:p>
                    <a:p>
                      <a:pPr marL="171450" indent="-171450">
                        <a:buFont typeface="Arial" panose="020B0604020202020204" pitchFamily="34" charset="0"/>
                        <a:buChar char="•"/>
                      </a:pPr>
                      <a:r>
                        <a:rPr lang="fr-FR" sz="1400" dirty="0"/>
                        <a:t>Actions correctives</a:t>
                      </a:r>
                    </a:p>
                    <a:p>
                      <a:pPr marL="171450" indent="-171450">
                        <a:buFont typeface="Arial" panose="020B0604020202020204" pitchFamily="34" charset="0"/>
                        <a:buChar char="•"/>
                      </a:pPr>
                      <a:r>
                        <a:rPr lang="fr-FR" sz="1400" dirty="0"/>
                        <a:t>Suivi </a:t>
                      </a:r>
                    </a:p>
                    <a:p>
                      <a:pPr marL="171450" indent="-171450">
                        <a:buFont typeface="Arial" panose="020B0604020202020204" pitchFamily="34" charset="0"/>
                        <a:buChar char="•"/>
                      </a:pPr>
                      <a:r>
                        <a:rPr lang="fr-FR" sz="1400" dirty="0"/>
                        <a:t>Constat de l’efficacité des actions (Il ne s’agit pas uniquement de les répertorier)</a:t>
                      </a:r>
                    </a:p>
                    <a:p>
                      <a:endParaRPr lang="fr-FR" sz="1400" dirty="0"/>
                    </a:p>
                    <a:p>
                      <a:endParaRPr lang="fr-FR" sz="1400" dirty="0"/>
                    </a:p>
                    <a:p>
                      <a:r>
                        <a:rPr lang="fr-FR" sz="1400" dirty="0"/>
                        <a:t>Solutions possible</a:t>
                      </a:r>
                    </a:p>
                    <a:p>
                      <a:endParaRPr lang="fr-FR" sz="1400" dirty="0"/>
                    </a:p>
                    <a:p>
                      <a:pPr marL="171450" indent="-171450">
                        <a:buFont typeface="Arial" panose="020B0604020202020204" pitchFamily="34" charset="0"/>
                        <a:buChar char="•"/>
                      </a:pPr>
                      <a:r>
                        <a:rPr lang="fr-FR" sz="1400" dirty="0"/>
                        <a:t>Tableau des incidents avec les rubriques suivantes.</a:t>
                      </a:r>
                    </a:p>
                    <a:p>
                      <a:pPr marL="171450" indent="-171450">
                        <a:buFont typeface="Arial" panose="020B0604020202020204" pitchFamily="34" charset="0"/>
                        <a:buChar char="•"/>
                      </a:pPr>
                      <a:r>
                        <a:rPr lang="fr-FR" sz="1400" dirty="0"/>
                        <a:t>Date incident</a:t>
                      </a:r>
                    </a:p>
                    <a:p>
                      <a:pPr marL="171450" indent="-171450">
                        <a:buFont typeface="Arial" panose="020B0604020202020204" pitchFamily="34" charset="0"/>
                        <a:buChar char="•"/>
                      </a:pPr>
                      <a:r>
                        <a:rPr lang="fr-FR" sz="1400" dirty="0"/>
                        <a:t>Pilote</a:t>
                      </a:r>
                    </a:p>
                    <a:p>
                      <a:pPr marL="171450" indent="-171450">
                        <a:buFont typeface="Arial" panose="020B0604020202020204" pitchFamily="34" charset="0"/>
                        <a:buChar char="•"/>
                      </a:pPr>
                      <a:r>
                        <a:rPr lang="fr-FR" sz="1400" dirty="0"/>
                        <a:t>Mode (Oral, téléphone, email …)</a:t>
                      </a:r>
                    </a:p>
                    <a:p>
                      <a:pPr marL="171450" indent="-171450">
                        <a:buFont typeface="Arial" panose="020B0604020202020204" pitchFamily="34" charset="0"/>
                        <a:buChar char="•"/>
                      </a:pPr>
                      <a:r>
                        <a:rPr lang="fr-FR" sz="1400" dirty="0"/>
                        <a:t>Nom du réclament</a:t>
                      </a:r>
                    </a:p>
                    <a:p>
                      <a:pPr marL="171450" indent="-171450">
                        <a:buFont typeface="Arial" panose="020B0604020202020204" pitchFamily="34" charset="0"/>
                        <a:buChar char="•"/>
                      </a:pPr>
                      <a:r>
                        <a:rPr lang="fr-FR" sz="1400" dirty="0"/>
                        <a:t>Motif</a:t>
                      </a:r>
                    </a:p>
                    <a:p>
                      <a:pPr marL="171450" indent="-171450">
                        <a:buFont typeface="Arial" panose="020B0604020202020204" pitchFamily="34" charset="0"/>
                        <a:buChar char="•"/>
                      </a:pPr>
                      <a:r>
                        <a:rPr lang="fr-FR" sz="1400" dirty="0"/>
                        <a:t>Date de la prise en compte</a:t>
                      </a:r>
                    </a:p>
                    <a:p>
                      <a:pPr marL="171450" indent="-171450">
                        <a:buFont typeface="Arial" panose="020B0604020202020204" pitchFamily="34" charset="0"/>
                        <a:buChar char="•"/>
                      </a:pPr>
                      <a:r>
                        <a:rPr lang="fr-FR" sz="1400" dirty="0"/>
                        <a:t>Analyse</a:t>
                      </a:r>
                    </a:p>
                    <a:p>
                      <a:pPr marL="171450" indent="-171450">
                        <a:buFont typeface="Arial" panose="020B0604020202020204" pitchFamily="34" charset="0"/>
                        <a:buChar char="•"/>
                      </a:pPr>
                      <a:r>
                        <a:rPr lang="fr-FR" sz="1400" dirty="0"/>
                        <a:t>Action </a:t>
                      </a:r>
                    </a:p>
                    <a:p>
                      <a:pPr marL="171450" indent="-171450">
                        <a:buFont typeface="Arial" panose="020B0604020202020204" pitchFamily="34" charset="0"/>
                        <a:buChar char="•"/>
                      </a:pPr>
                      <a:r>
                        <a:rPr lang="fr-FR" sz="1400" dirty="0"/>
                        <a:t>Date de clôture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65</a:t>
            </a:fld>
            <a:endParaRPr lang="fr-FR" sz="1600" dirty="0"/>
          </a:p>
        </p:txBody>
      </p:sp>
    </p:spTree>
    <p:extLst>
      <p:ext uri="{BB962C8B-B14F-4D97-AF65-F5344CB8AC3E}">
        <p14:creationId xmlns:p14="http://schemas.microsoft.com/office/powerpoint/2010/main" val="14719485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988" y="2060848"/>
            <a:ext cx="8424936" cy="707886"/>
          </a:xfrm>
          <a:prstGeom prst="rect">
            <a:avLst/>
          </a:prstGeom>
          <a:noFill/>
        </p:spPr>
        <p:txBody>
          <a:bodyPr wrap="square" rtlCol="0">
            <a:spAutoFit/>
          </a:bodyPr>
          <a:lstStyle/>
          <a:p>
            <a:pPr marL="171446" indent="-171446">
              <a:buFontTx/>
              <a:buChar char="-"/>
            </a:pPr>
            <a:endParaRPr lang="fr-FR" sz="2000"/>
          </a:p>
          <a:p>
            <a:pPr marL="171446" indent="-171446">
              <a:buFontTx/>
              <a:buChar char="-"/>
            </a:pPr>
            <a:endParaRPr lang="fr-FR" sz="2000"/>
          </a:p>
        </p:txBody>
      </p:sp>
      <p:graphicFrame>
        <p:nvGraphicFramePr>
          <p:cNvPr id="3" name="Tableau 2"/>
          <p:cNvGraphicFramePr>
            <a:graphicFrameLocks noGrp="1"/>
          </p:cNvGraphicFramePr>
          <p:nvPr>
            <p:extLst>
              <p:ext uri="{D42A27DB-BD31-4B8C-83A1-F6EECF244321}">
                <p14:modId xmlns:p14="http://schemas.microsoft.com/office/powerpoint/2010/main" val="3310596469"/>
              </p:ext>
            </p:extLst>
          </p:nvPr>
        </p:nvGraphicFramePr>
        <p:xfrm>
          <a:off x="0" y="7250"/>
          <a:ext cx="10287000" cy="6948466"/>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1103369559"/>
                    </a:ext>
                  </a:extLst>
                </a:gridCol>
                <a:gridCol w="2571750">
                  <a:extLst>
                    <a:ext uri="{9D8B030D-6E8A-4147-A177-3AD203B41FA5}">
                      <a16:colId xmlns:a16="http://schemas.microsoft.com/office/drawing/2014/main" xmlns="" val="2497644098"/>
                    </a:ext>
                  </a:extLst>
                </a:gridCol>
                <a:gridCol w="2571750">
                  <a:extLst>
                    <a:ext uri="{9D8B030D-6E8A-4147-A177-3AD203B41FA5}">
                      <a16:colId xmlns:a16="http://schemas.microsoft.com/office/drawing/2014/main" xmlns="" val="2478530216"/>
                    </a:ext>
                  </a:extLst>
                </a:gridCol>
              </a:tblGrid>
              <a:tr h="579120">
                <a:tc gridSpan="3">
                  <a:txBody>
                    <a:bodyPr/>
                    <a:lstStyle/>
                    <a:p>
                      <a:r>
                        <a:rPr lang="fr-FR" sz="2000" b="1" kern="1200" dirty="0">
                          <a:solidFill>
                            <a:schemeClr val="lt1"/>
                          </a:solidFill>
                          <a:effectLst/>
                          <a:latin typeface="+mn-lt"/>
                          <a:ea typeface="+mn-ea"/>
                          <a:cs typeface="+mn-cs"/>
                        </a:rPr>
                        <a:t>Critère 7 : La mise en œuvre d’une démarche d’amélioration par le traitement des appréciations et des réclamations. </a:t>
                      </a:r>
                      <a:endParaRPr lang="fr-FR" sz="1800" dirty="0"/>
                    </a:p>
                  </a:txBody>
                  <a:tcPr/>
                </a:tc>
                <a:tc hMerge="1">
                  <a:txBody>
                    <a:bodyPr/>
                    <a:lstStyle/>
                    <a:p>
                      <a:endParaRPr lang="fr-FR"/>
                    </a:p>
                  </a:txBody>
                  <a:tcPr/>
                </a:tc>
                <a:tc hMerge="1">
                  <a:txBody>
                    <a:bodyPr/>
                    <a:lstStyle/>
                    <a:p>
                      <a:endParaRPr lang="fr-FR" dirty="0"/>
                    </a:p>
                  </a:txBody>
                  <a:tcPr/>
                </a:tc>
                <a:tc>
                  <a:txBody>
                    <a:bodyPr/>
                    <a:lstStyle/>
                    <a:p>
                      <a:r>
                        <a:rPr lang="fr-FR" sz="2800" dirty="0"/>
                        <a:t>Indicateur  32</a:t>
                      </a:r>
                    </a:p>
                  </a:txBody>
                  <a:tcPr/>
                </a:tc>
                <a:extLst>
                  <a:ext uri="{0D108BD9-81ED-4DB2-BD59-A6C34878D82A}">
                    <a16:rowId xmlns:a16="http://schemas.microsoft.com/office/drawing/2014/main" xmlns="" val="10000"/>
                  </a:ext>
                </a:extLst>
              </a:tr>
              <a:tr h="466366">
                <a:tc gridSpan="4">
                  <a:txBody>
                    <a:bodyPr/>
                    <a:lstStyle/>
                    <a:p>
                      <a:pPr marL="0" marR="0" lvl="0" indent="0" algn="l" defTabSz="812790" rtl="0" eaLnBrk="1" fontAlgn="auto" latinLnBrk="0" hangingPunct="1">
                        <a:lnSpc>
                          <a:spcPct val="100000"/>
                        </a:lnSpc>
                        <a:spcBef>
                          <a:spcPts val="0"/>
                        </a:spcBef>
                        <a:spcAft>
                          <a:spcPts val="0"/>
                        </a:spcAft>
                        <a:buClrTx/>
                        <a:buSzTx/>
                        <a:buFontTx/>
                        <a:buNone/>
                        <a:tabLst/>
                        <a:defRPr/>
                      </a:pPr>
                      <a:r>
                        <a:rPr lang="fr-FR" sz="1600" kern="1200">
                          <a:solidFill>
                            <a:schemeClr val="dk1"/>
                          </a:solidFill>
                          <a:effectLst/>
                          <a:latin typeface="+mn-lt"/>
                          <a:ea typeface="+mn-ea"/>
                          <a:cs typeface="+mn-cs"/>
                        </a:rPr>
                        <a:t>Le prestataire met en œuvre des mesures d’amélioration à partir de l’analyse des appréciations et des réclamations. </a:t>
                      </a:r>
                      <a:endParaRPr lang="fr-FR" sz="1200"/>
                    </a:p>
                    <a:p>
                      <a:endParaRPr lang="fr-FR" sz="1200"/>
                    </a:p>
                  </a:txBody>
                  <a:tcP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657255">
                <a:tc>
                  <a:txBody>
                    <a:bodyPr/>
                    <a:lstStyle/>
                    <a:p>
                      <a:pPr algn="ctr"/>
                      <a:r>
                        <a:rPr lang="fr-FR" sz="1600" b="0" kern="1200" dirty="0">
                          <a:solidFill>
                            <a:schemeClr val="dk1"/>
                          </a:solidFill>
                          <a:latin typeface="+mn-lt"/>
                          <a:ea typeface="+mn-ea"/>
                          <a:cs typeface="+mn-cs"/>
                        </a:rPr>
                        <a:t>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Bilan de compétence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dirty="0">
                          <a:solidFill>
                            <a:schemeClr val="dk1"/>
                          </a:solidFill>
                          <a:latin typeface="+mn-lt"/>
                          <a:ea typeface="+mn-ea"/>
                          <a:cs typeface="+mn-cs"/>
                        </a:rPr>
                        <a:t>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0" kern="1200">
                          <a:solidFill>
                            <a:schemeClr val="dk1"/>
                          </a:solidFill>
                          <a:latin typeface="+mn-lt"/>
                          <a:ea typeface="+mn-ea"/>
                          <a:cs typeface="+mn-cs"/>
                        </a:rPr>
                        <a:t>Formation par l’apprentissage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72011">
                <a:tc gridSpan="4">
                  <a:txBody>
                    <a:bodyPr/>
                    <a:lstStyle/>
                    <a:p>
                      <a:endParaRPr lang="fr-FR" sz="1800" dirty="0"/>
                    </a:p>
                    <a:p>
                      <a:r>
                        <a:rPr lang="fr-FR" sz="1800" dirty="0"/>
                        <a:t>Mise en place Bilan Qualité annuel.</a:t>
                      </a:r>
                    </a:p>
                    <a:p>
                      <a:endParaRPr lang="fr-FR" sz="1800" dirty="0"/>
                    </a:p>
                    <a:p>
                      <a:r>
                        <a:rPr lang="fr-FR" sz="1800" dirty="0"/>
                        <a:t>Rubriques :</a:t>
                      </a:r>
                    </a:p>
                    <a:p>
                      <a:r>
                        <a:rPr lang="fr-FR" sz="1800" spc="0" dirty="0">
                          <a:solidFill>
                            <a:schemeClr val="tx1"/>
                          </a:solidFill>
                        </a:rPr>
                        <a:t>Suivi actions plan année N-1</a:t>
                      </a:r>
                      <a:br>
                        <a:rPr lang="fr-FR" sz="1800" spc="0" dirty="0">
                          <a:solidFill>
                            <a:schemeClr val="tx1"/>
                          </a:solidFill>
                        </a:rPr>
                      </a:br>
                      <a:r>
                        <a:rPr lang="fr-FR" sz="1800" spc="0" dirty="0">
                          <a:solidFill>
                            <a:schemeClr val="tx1"/>
                          </a:solidFill>
                        </a:rPr>
                        <a:t>Analyse de la satisfaction stagiaire </a:t>
                      </a:r>
                      <a:br>
                        <a:rPr lang="fr-FR" sz="1800" spc="0" dirty="0">
                          <a:solidFill>
                            <a:schemeClr val="tx1"/>
                          </a:solidFill>
                        </a:rPr>
                      </a:br>
                      <a:r>
                        <a:rPr lang="fr-FR" sz="1800" spc="0" dirty="0">
                          <a:solidFill>
                            <a:schemeClr val="tx1"/>
                          </a:solidFill>
                        </a:rPr>
                        <a:t>Analyse de la satisfaction organisations (entreprises)</a:t>
                      </a:r>
                      <a:br>
                        <a:rPr lang="fr-FR" sz="1800" spc="0" dirty="0">
                          <a:solidFill>
                            <a:schemeClr val="tx1"/>
                          </a:solidFill>
                        </a:rPr>
                      </a:br>
                      <a:r>
                        <a:rPr lang="fr-FR" sz="1800" spc="0" dirty="0">
                          <a:solidFill>
                            <a:schemeClr val="tx1"/>
                          </a:solidFill>
                        </a:rPr>
                        <a:t>Analyse de la satisfaction partenaires financeurs</a:t>
                      </a:r>
                    </a:p>
                    <a:p>
                      <a:r>
                        <a:rPr lang="fr-FR" sz="1800" spc="0" dirty="0">
                          <a:solidFill>
                            <a:schemeClr val="tx1"/>
                          </a:solidFill>
                        </a:rPr>
                        <a:t>Analyse satisfaction formateurs</a:t>
                      </a:r>
                      <a:br>
                        <a:rPr lang="fr-FR" sz="1800" spc="0" dirty="0">
                          <a:solidFill>
                            <a:schemeClr val="tx1"/>
                          </a:solidFill>
                        </a:rPr>
                      </a:br>
                      <a:r>
                        <a:rPr lang="fr-FR" sz="1800" spc="0" dirty="0">
                          <a:solidFill>
                            <a:schemeClr val="tx1"/>
                          </a:solidFill>
                        </a:rPr>
                        <a:t>Résultats examens</a:t>
                      </a:r>
                      <a:br>
                        <a:rPr lang="fr-FR" sz="1800" spc="0" dirty="0">
                          <a:solidFill>
                            <a:schemeClr val="tx1"/>
                          </a:solidFill>
                        </a:rPr>
                      </a:br>
                      <a:r>
                        <a:rPr lang="fr-FR" sz="1800" spc="0" dirty="0">
                          <a:solidFill>
                            <a:schemeClr val="tx1"/>
                          </a:solidFill>
                        </a:rPr>
                        <a:t>Gestion des réclamations</a:t>
                      </a:r>
                      <a:br>
                        <a:rPr lang="fr-FR" sz="1800" spc="0" dirty="0">
                          <a:solidFill>
                            <a:schemeClr val="tx1"/>
                          </a:solidFill>
                        </a:rPr>
                      </a:br>
                      <a:r>
                        <a:rPr lang="fr-FR" sz="1800" spc="0" dirty="0">
                          <a:solidFill>
                            <a:schemeClr val="tx1"/>
                          </a:solidFill>
                        </a:rPr>
                        <a:t>Synthèse générale</a:t>
                      </a:r>
                      <a:br>
                        <a:rPr lang="fr-FR" sz="1800" spc="0" dirty="0">
                          <a:solidFill>
                            <a:schemeClr val="tx1"/>
                          </a:solidFill>
                        </a:rPr>
                      </a:b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66</a:t>
            </a:fld>
            <a:endParaRPr lang="fr-FR" sz="1600" dirty="0"/>
          </a:p>
        </p:txBody>
      </p:sp>
    </p:spTree>
    <p:extLst>
      <p:ext uri="{BB962C8B-B14F-4D97-AF65-F5344CB8AC3E}">
        <p14:creationId xmlns:p14="http://schemas.microsoft.com/office/powerpoint/2010/main" val="1248077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9D3E3541-6A63-46B3-9987-D63E141AB73D}"/>
              </a:ext>
            </a:extLst>
          </p:cNvPr>
          <p:cNvSpPr>
            <a:spLocks noGrp="1"/>
          </p:cNvSpPr>
          <p:nvPr>
            <p:ph type="ctrTitle"/>
          </p:nvPr>
        </p:nvSpPr>
        <p:spPr/>
        <p:txBody>
          <a:bodyPr/>
          <a:lstStyle/>
          <a:p>
            <a:r>
              <a:rPr lang="fr-FR" dirty="0"/>
              <a:t>L’AUDIT</a:t>
            </a:r>
          </a:p>
        </p:txBody>
      </p:sp>
      <p:sp>
        <p:nvSpPr>
          <p:cNvPr id="5" name="Sous-titre 4">
            <a:extLst>
              <a:ext uri="{FF2B5EF4-FFF2-40B4-BE49-F238E27FC236}">
                <a16:creationId xmlns:a16="http://schemas.microsoft.com/office/drawing/2014/main" xmlns="" id="{0B6E17CC-9710-4E3D-B806-F199B7F9AB5B}"/>
              </a:ext>
            </a:extLst>
          </p:cNvPr>
          <p:cNvSpPr>
            <a:spLocks noGrp="1"/>
          </p:cNvSpPr>
          <p:nvPr>
            <p:ph type="subTitle" idx="1"/>
          </p:nvPr>
        </p:nvSpPr>
        <p:spPr/>
        <p:txBody>
          <a:bodyPr/>
          <a:lstStyle/>
          <a:p>
            <a:endParaRPr lang="fr-FR"/>
          </a:p>
        </p:txBody>
      </p:sp>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67</a:t>
            </a:fld>
            <a:endParaRPr lang="fr-FR" sz="1600" dirty="0"/>
          </a:p>
        </p:txBody>
      </p:sp>
    </p:spTree>
    <p:extLst>
      <p:ext uri="{BB962C8B-B14F-4D97-AF65-F5344CB8AC3E}">
        <p14:creationId xmlns:p14="http://schemas.microsoft.com/office/powerpoint/2010/main" val="3216386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Audit (</a:t>
            </a:r>
            <a:r>
              <a:rPr lang="en-US" b="1" err="1">
                <a:solidFill>
                  <a:schemeClr val="tx1"/>
                </a:solidFill>
              </a:rPr>
              <a:t>selon</a:t>
            </a:r>
            <a:r>
              <a:rPr lang="en-US" b="1">
                <a:solidFill>
                  <a:schemeClr val="tx1"/>
                </a:solidFill>
              </a:rPr>
              <a:t> </a:t>
            </a:r>
            <a:r>
              <a:rPr lang="nb-NO" b="1" err="1">
                <a:solidFill>
                  <a:schemeClr val="tx1"/>
                </a:solidFill>
              </a:rPr>
              <a:t>Norme</a:t>
            </a:r>
            <a:r>
              <a:rPr lang="nb-NO" b="1">
                <a:solidFill>
                  <a:schemeClr val="tx1"/>
                </a:solidFill>
              </a:rPr>
              <a:t> ISO 9000)</a:t>
            </a:r>
            <a:endParaRPr lang="en-US" b="1">
              <a:solidFill>
                <a:schemeClr val="tx1"/>
              </a:solidFill>
            </a:endParaRPr>
          </a:p>
        </p:txBody>
      </p:sp>
      <p:sp>
        <p:nvSpPr>
          <p:cNvPr id="3" name="ZoneTexte 2"/>
          <p:cNvSpPr txBox="1"/>
          <p:nvPr/>
        </p:nvSpPr>
        <p:spPr>
          <a:xfrm>
            <a:off x="102940" y="2204864"/>
            <a:ext cx="9505056" cy="1815882"/>
          </a:xfrm>
          <a:prstGeom prst="rect">
            <a:avLst/>
          </a:prstGeom>
          <a:noFill/>
        </p:spPr>
        <p:txBody>
          <a:bodyPr wrap="square" rtlCol="0">
            <a:spAutoFit/>
          </a:bodyPr>
          <a:lstStyle/>
          <a:p>
            <a:r>
              <a:rPr lang="fr-FR" sz="2800" b="0" dirty="0"/>
              <a:t>Processus  méthodique, indépendant et documenté, permettant d’obtenir des preuves objectives et de les évaluer de manière objective pour déterminer dans quelle mesure les critères d’audit sont satisfaits. </a:t>
            </a:r>
            <a:endParaRPr lang="fr-FR" sz="7200" b="0" dirty="0"/>
          </a:p>
        </p:txBody>
      </p:sp>
      <p:pic>
        <p:nvPicPr>
          <p:cNvPr id="4" name="Image 3"/>
          <p:cNvPicPr>
            <a:picLocks noChangeAspect="1"/>
          </p:cNvPicPr>
          <p:nvPr/>
        </p:nvPicPr>
        <p:blipFill>
          <a:blip r:embed="rId3"/>
          <a:stretch>
            <a:fillRect/>
          </a:stretch>
        </p:blipFill>
        <p:spPr>
          <a:xfrm>
            <a:off x="4063380" y="5013176"/>
            <a:ext cx="1863751" cy="1388931"/>
          </a:xfrm>
          <a:prstGeom prst="rect">
            <a:avLst/>
          </a:prstGeom>
        </p:spPr>
      </p:pic>
      <p:sp>
        <p:nvSpPr>
          <p:cNvPr id="5" name="Espace réservé du numéro de diapositive 4"/>
          <p:cNvSpPr>
            <a:spLocks noGrp="1"/>
          </p:cNvSpPr>
          <p:nvPr>
            <p:ph type="sldNum" sz="quarter" idx="12"/>
          </p:nvPr>
        </p:nvSpPr>
        <p:spPr/>
        <p:txBody>
          <a:bodyPr/>
          <a:lstStyle/>
          <a:p>
            <a:pPr>
              <a:defRPr/>
            </a:pPr>
            <a:fld id="{9406A379-C69B-461F-96F8-C94172148C3C}" type="slidenum">
              <a:rPr lang="fr-FR" sz="1600" smtClean="0"/>
              <a:pPr>
                <a:defRPr/>
              </a:pPr>
              <a:t>68</a:t>
            </a:fld>
            <a:endParaRPr lang="fr-FR" sz="1600" dirty="0"/>
          </a:p>
        </p:txBody>
      </p:sp>
    </p:spTree>
    <p:extLst>
      <p:ext uri="{BB962C8B-B14F-4D97-AF65-F5344CB8AC3E}">
        <p14:creationId xmlns:p14="http://schemas.microsoft.com/office/powerpoint/2010/main" val="1152774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 audit</a:t>
            </a:r>
          </a:p>
        </p:txBody>
      </p:sp>
      <p:sp>
        <p:nvSpPr>
          <p:cNvPr id="4" name="Espace réservé du contenu 3">
            <a:extLst>
              <a:ext uri="{FF2B5EF4-FFF2-40B4-BE49-F238E27FC236}">
                <a16:creationId xmlns:a16="http://schemas.microsoft.com/office/drawing/2014/main" xmlns="" id="{CB8835B2-10F5-48D0-ACC3-102013EE2CEF}"/>
              </a:ext>
            </a:extLst>
          </p:cNvPr>
          <p:cNvSpPr>
            <a:spLocks noGrp="1"/>
          </p:cNvSpPr>
          <p:nvPr>
            <p:ph idx="1"/>
          </p:nvPr>
        </p:nvSpPr>
        <p:spPr/>
        <p:txBody>
          <a:bodyPr/>
          <a:lstStyle/>
          <a:p>
            <a:r>
              <a:rPr lang="fr-FR" sz="2400" dirty="0"/>
              <a:t>Externe :</a:t>
            </a:r>
          </a:p>
          <a:p>
            <a:endParaRPr lang="fr-FR" sz="2400" dirty="0"/>
          </a:p>
          <a:p>
            <a:r>
              <a:rPr lang="fr-FR" sz="2400" dirty="0"/>
              <a:t>Tierce partie : organisme de certification</a:t>
            </a:r>
          </a:p>
          <a:p>
            <a:r>
              <a:rPr lang="fr-FR" sz="2400" dirty="0"/>
              <a:t>Seconde partie : client</a:t>
            </a:r>
          </a:p>
          <a:p>
            <a:r>
              <a:rPr lang="fr-FR" sz="2400" dirty="0"/>
              <a:t>Interne : par un auditeur interne ou un consultant</a:t>
            </a:r>
          </a:p>
          <a:p>
            <a:endParaRPr lang="fr-FR" sz="2400" dirty="0"/>
          </a:p>
          <a:p>
            <a:endParaRPr lang="fr-FR" sz="2400" dirty="0"/>
          </a:p>
          <a:p>
            <a:r>
              <a:rPr lang="fr-FR" sz="2400" dirty="0"/>
              <a:t>Dans tous les cas l’auditeur doit être qualifié</a:t>
            </a:r>
          </a:p>
          <a:p>
            <a:endParaRPr lang="fr-FR" dirty="0"/>
          </a:p>
        </p:txBody>
      </p:sp>
      <p:sp>
        <p:nvSpPr>
          <p:cNvPr id="3" name="ZoneTexte 2"/>
          <p:cNvSpPr txBox="1"/>
          <p:nvPr/>
        </p:nvSpPr>
        <p:spPr>
          <a:xfrm>
            <a:off x="1183060" y="1844826"/>
            <a:ext cx="6840760" cy="461665"/>
          </a:xfrm>
          <a:prstGeom prst="rect">
            <a:avLst/>
          </a:prstGeom>
          <a:noFill/>
        </p:spPr>
        <p:txBody>
          <a:bodyPr wrap="square" rtlCol="0">
            <a:spAutoFit/>
          </a:bodyPr>
          <a:lstStyle/>
          <a:p>
            <a:pPr algn="ctr"/>
            <a:r>
              <a:rPr lang="fr-FR" sz="2400"/>
              <a:t> </a:t>
            </a:r>
            <a:endParaRPr lang="fr-FR" sz="675"/>
          </a:p>
        </p:txBody>
      </p:sp>
      <p:sp>
        <p:nvSpPr>
          <p:cNvPr id="5" name="Espace réservé du numéro de diapositive 4"/>
          <p:cNvSpPr>
            <a:spLocks noGrp="1"/>
          </p:cNvSpPr>
          <p:nvPr>
            <p:ph type="sldNum" sz="quarter" idx="12"/>
          </p:nvPr>
        </p:nvSpPr>
        <p:spPr/>
        <p:txBody>
          <a:bodyPr/>
          <a:lstStyle/>
          <a:p>
            <a:pPr>
              <a:defRPr/>
            </a:pPr>
            <a:fld id="{9406A379-C69B-461F-96F8-C94172148C3C}" type="slidenum">
              <a:rPr lang="fr-FR" sz="1600" smtClean="0"/>
              <a:pPr>
                <a:defRPr/>
              </a:pPr>
              <a:t>69</a:t>
            </a:fld>
            <a:endParaRPr lang="fr-FR" sz="1600"/>
          </a:p>
        </p:txBody>
      </p:sp>
    </p:spTree>
    <p:extLst>
      <p:ext uri="{BB962C8B-B14F-4D97-AF65-F5344CB8AC3E}">
        <p14:creationId xmlns:p14="http://schemas.microsoft.com/office/powerpoint/2010/main" val="899194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690E3EB-6928-4BDD-858A-9ECEED160327}"/>
              </a:ext>
            </a:extLst>
          </p:cNvPr>
          <p:cNvSpPr>
            <a:spLocks noGrp="1"/>
          </p:cNvSpPr>
          <p:nvPr>
            <p:ph type="title"/>
          </p:nvPr>
        </p:nvSpPr>
        <p:spPr/>
        <p:txBody>
          <a:bodyPr/>
          <a:lstStyle/>
          <a:p>
            <a:r>
              <a:rPr lang="fr-FR" dirty="0"/>
              <a:t>Questions (3)</a:t>
            </a:r>
          </a:p>
        </p:txBody>
      </p:sp>
      <p:sp>
        <p:nvSpPr>
          <p:cNvPr id="3" name="Espace réservé du contenu 2">
            <a:extLst>
              <a:ext uri="{FF2B5EF4-FFF2-40B4-BE49-F238E27FC236}">
                <a16:creationId xmlns:a16="http://schemas.microsoft.com/office/drawing/2014/main" xmlns="" id="{79736352-B5AF-4070-AC9F-EC1D9A0C1309}"/>
              </a:ext>
            </a:extLst>
          </p:cNvPr>
          <p:cNvSpPr>
            <a:spLocks noGrp="1"/>
          </p:cNvSpPr>
          <p:nvPr>
            <p:ph idx="1"/>
          </p:nvPr>
        </p:nvSpPr>
        <p:spPr/>
        <p:txBody>
          <a:bodyPr>
            <a:normAutofit lnSpcReduction="10000"/>
          </a:bodyPr>
          <a:lstStyle/>
          <a:p>
            <a:r>
              <a:rPr lang="fr-FR" dirty="0"/>
              <a:t>C</a:t>
            </a:r>
            <a:r>
              <a:rPr lang="fr-FR" dirty="0" smtClean="0"/>
              <a:t>omment </a:t>
            </a:r>
            <a:r>
              <a:rPr lang="fr-FR" dirty="0"/>
              <a:t>s’inscrit-on dans le principe de réalité de la profession ? Comment continuer à exister comme profession auto-réglementée sans s’affranchir de la réalité sociale et légale et quelles en seront les conséquences ?</a:t>
            </a:r>
          </a:p>
          <a:p>
            <a:r>
              <a:rPr lang="fr-FR" dirty="0"/>
              <a:t>Comment jongler entre l’exigence des certifications longues dispensées par l’INECAT et la réforme qui conduirait à des formations plus </a:t>
            </a:r>
            <a:r>
              <a:rPr lang="fr-FR" dirty="0" smtClean="0"/>
              <a:t>courtes?</a:t>
            </a:r>
            <a:endParaRPr lang="fr-FR" dirty="0"/>
          </a:p>
          <a:p>
            <a:r>
              <a:rPr lang="fr-FR" dirty="0" smtClean="0"/>
              <a:t>Par rapport aux catégories d’actions relevant de la typologie des actions de formation professionnelle (articles L. 6313-1 et suivants) nos organismes peuvent-ils prétendre à une certification sans que sa formation soit reconnue au RNCP?</a:t>
            </a:r>
          </a:p>
          <a:p>
            <a:pPr lvl="1"/>
            <a:r>
              <a:rPr lang="fr-FR" dirty="0" smtClean="0"/>
              <a:t>Cette question doit faire l’objet d’une étude plus poussée car les textes ne le précise pas. Christine Bonnal se rapproche d’un consultant.</a:t>
            </a:r>
          </a:p>
          <a:p>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7</a:t>
            </a:fld>
            <a:endParaRPr lang="fr-FR" sz="1600"/>
          </a:p>
        </p:txBody>
      </p:sp>
    </p:spTree>
    <p:extLst>
      <p:ext uri="{BB962C8B-B14F-4D97-AF65-F5344CB8AC3E}">
        <p14:creationId xmlns:p14="http://schemas.microsoft.com/office/powerpoint/2010/main" val="208274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Un audit</a:t>
            </a:r>
          </a:p>
        </p:txBody>
      </p:sp>
      <p:sp>
        <p:nvSpPr>
          <p:cNvPr id="3" name="ZoneTexte 2"/>
          <p:cNvSpPr txBox="1"/>
          <p:nvPr/>
        </p:nvSpPr>
        <p:spPr>
          <a:xfrm>
            <a:off x="1183060" y="1844826"/>
            <a:ext cx="6840760" cy="461665"/>
          </a:xfrm>
          <a:prstGeom prst="rect">
            <a:avLst/>
          </a:prstGeom>
          <a:noFill/>
        </p:spPr>
        <p:txBody>
          <a:bodyPr wrap="square" rtlCol="0">
            <a:spAutoFit/>
          </a:bodyPr>
          <a:lstStyle/>
          <a:p>
            <a:pPr algn="ctr"/>
            <a:r>
              <a:rPr lang="fr-FR" sz="2400"/>
              <a:t> </a:t>
            </a:r>
            <a:endParaRPr lang="fr-FR" sz="675"/>
          </a:p>
        </p:txBody>
      </p:sp>
      <p:sp>
        <p:nvSpPr>
          <p:cNvPr id="5" name="ZoneTexte 4"/>
          <p:cNvSpPr txBox="1"/>
          <p:nvPr/>
        </p:nvSpPr>
        <p:spPr>
          <a:xfrm>
            <a:off x="1543100" y="2924944"/>
            <a:ext cx="5822428" cy="1323439"/>
          </a:xfrm>
          <a:prstGeom prst="rect">
            <a:avLst/>
          </a:prstGeom>
          <a:noFill/>
        </p:spPr>
        <p:txBody>
          <a:bodyPr wrap="none" rtlCol="0">
            <a:spAutoFit/>
          </a:bodyPr>
          <a:lstStyle/>
          <a:p>
            <a:r>
              <a:rPr lang="fr-FR" sz="2000"/>
              <a:t>Système : sur l’ensemble du système Qualité</a:t>
            </a:r>
          </a:p>
          <a:p>
            <a:endParaRPr lang="fr-FR" sz="2000"/>
          </a:p>
          <a:p>
            <a:endParaRPr lang="fr-FR" sz="2000"/>
          </a:p>
          <a:p>
            <a:r>
              <a:rPr lang="fr-FR" sz="2000"/>
              <a:t>Processus : sur une partie du système Qualité</a:t>
            </a:r>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70</a:t>
            </a:fld>
            <a:endParaRPr lang="fr-FR" sz="1600"/>
          </a:p>
        </p:txBody>
      </p:sp>
    </p:spTree>
    <p:extLst>
      <p:ext uri="{BB962C8B-B14F-4D97-AF65-F5344CB8AC3E}">
        <p14:creationId xmlns:p14="http://schemas.microsoft.com/office/powerpoint/2010/main" val="1749696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40" y="159583"/>
            <a:ext cx="7620000" cy="1143000"/>
          </a:xfrm>
        </p:spPr>
        <p:txBody>
          <a:bodyPr/>
          <a:lstStyle/>
          <a:p>
            <a:r>
              <a:rPr lang="en-US" dirty="0" err="1" smtClean="0"/>
              <a:t>Vérification</a:t>
            </a:r>
            <a:r>
              <a:rPr lang="en-US" dirty="0" smtClean="0"/>
              <a:t> </a:t>
            </a:r>
            <a:r>
              <a:rPr lang="en-US" dirty="0"/>
              <a:t>de la </a:t>
            </a:r>
            <a:r>
              <a:rPr lang="en-US" dirty="0" err="1"/>
              <a:t>conformité</a:t>
            </a:r>
            <a:endParaRPr lang="en-US" dirty="0"/>
          </a:p>
        </p:txBody>
      </p:sp>
      <p:sp>
        <p:nvSpPr>
          <p:cNvPr id="3" name="ZoneTexte 2"/>
          <p:cNvSpPr txBox="1"/>
          <p:nvPr/>
        </p:nvSpPr>
        <p:spPr>
          <a:xfrm>
            <a:off x="869772" y="2696562"/>
            <a:ext cx="6840760" cy="646331"/>
          </a:xfrm>
          <a:prstGeom prst="rect">
            <a:avLst/>
          </a:prstGeom>
          <a:noFill/>
        </p:spPr>
        <p:txBody>
          <a:bodyPr wrap="square" rtlCol="0">
            <a:spAutoFit/>
          </a:bodyPr>
          <a:lstStyle/>
          <a:p>
            <a:pPr algn="ctr"/>
            <a:r>
              <a:rPr lang="fr-FR" sz="3600"/>
              <a:t> </a:t>
            </a:r>
            <a:endParaRPr lang="fr-FR" sz="1000"/>
          </a:p>
        </p:txBody>
      </p:sp>
      <p:sp>
        <p:nvSpPr>
          <p:cNvPr id="6" name="AutoShape 5"/>
          <p:cNvSpPr>
            <a:spLocks noChangeArrowheads="1"/>
          </p:cNvSpPr>
          <p:nvPr/>
        </p:nvSpPr>
        <p:spPr bwMode="auto">
          <a:xfrm>
            <a:off x="2670941" y="2697454"/>
            <a:ext cx="3433763" cy="2617788"/>
          </a:xfrm>
          <a:prstGeom prst="triangle">
            <a:avLst>
              <a:gd name="adj" fmla="val 50000"/>
            </a:avLst>
          </a:prstGeom>
          <a:gradFill rotWithShape="0">
            <a:gsLst>
              <a:gs pos="0">
                <a:srgbClr val="CCFFFF"/>
              </a:gs>
              <a:gs pos="100000">
                <a:srgbClr val="CCFFFF">
                  <a:gamma/>
                  <a:shade val="46275"/>
                  <a:invGamma/>
                </a:srgbClr>
              </a:gs>
            </a:gsLst>
            <a:lin ang="5400000" scaled="1"/>
          </a:gradFill>
          <a:ln w="12700">
            <a:solidFill>
              <a:srgbClr val="CCFFFF"/>
            </a:solidFill>
            <a:miter lim="800000"/>
            <a:headEnd/>
            <a:tailEnd/>
          </a:ln>
          <a:effectLst/>
          <a:extLst>
            <a:ext uri="{AF507438-7753-43e0-B8FC-AC1667EBCBE1}">
              <a14:hiddenEffects xmlns:a14="http://schemas.microsoft.com/office/drawing/2010/main">
                <a:effectLst>
                  <a:outerShdw blurRad="63500" dist="38099" dir="2700000" sy="50000" kx="2115830" algn="bl" rotWithShape="0">
                    <a:srgbClr val="C0C0C0">
                      <a:alpha val="74998"/>
                    </a:srgbClr>
                  </a:outerShdw>
                </a:effectLst>
              </a14:hiddenEffects>
            </a:ext>
          </a:extLst>
        </p:spPr>
        <p:txBody>
          <a:bodyPr wrap="none" lIns="90000" tIns="46800" rIns="90000" bIns="46800" anchor="ctr"/>
          <a:lstStyle/>
          <a:p>
            <a:pPr algn="ctr" eaLnBrk="0" hangingPunct="0"/>
            <a:r>
              <a:rPr lang="fr-FR" altLang="fr-FR" sz="3600"/>
              <a:t>AUDIT</a:t>
            </a:r>
          </a:p>
          <a:p>
            <a:pPr algn="ctr" eaLnBrk="0" hangingPunct="0"/>
            <a:endParaRPr lang="fr-FR" altLang="fr-FR" sz="3600"/>
          </a:p>
        </p:txBody>
      </p:sp>
      <p:sp>
        <p:nvSpPr>
          <p:cNvPr id="8" name="Text Box 12"/>
          <p:cNvSpPr txBox="1">
            <a:spLocks noChangeArrowheads="1"/>
          </p:cNvSpPr>
          <p:nvPr/>
        </p:nvSpPr>
        <p:spPr bwMode="auto">
          <a:xfrm>
            <a:off x="-132179" y="4626373"/>
            <a:ext cx="29813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fr-FR" altLang="fr-FR" sz="1800"/>
              <a:t>CE QUI A ETE MIS EN PLACE</a:t>
            </a:r>
          </a:p>
          <a:p>
            <a:pPr algn="ctr"/>
            <a:r>
              <a:rPr lang="fr-FR" altLang="fr-FR" sz="1800"/>
              <a:t>(Critères et preuves)</a:t>
            </a:r>
          </a:p>
        </p:txBody>
      </p:sp>
      <p:sp>
        <p:nvSpPr>
          <p:cNvPr id="9" name="Text Box 24"/>
          <p:cNvSpPr txBox="1">
            <a:spLocks noChangeArrowheads="1"/>
          </p:cNvSpPr>
          <p:nvPr/>
        </p:nvSpPr>
        <p:spPr bwMode="auto">
          <a:xfrm>
            <a:off x="6295628" y="4736872"/>
            <a:ext cx="23042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fr-FR" altLang="fr-FR" sz="1800"/>
              <a:t>CE QUI EST FAIT</a:t>
            </a:r>
          </a:p>
          <a:p>
            <a:pPr algn="ctr"/>
            <a:r>
              <a:rPr lang="fr-FR" altLang="fr-FR" sz="1800"/>
              <a:t>(Preuves)</a:t>
            </a:r>
          </a:p>
        </p:txBody>
      </p:sp>
      <p:sp>
        <p:nvSpPr>
          <p:cNvPr id="13" name="Text Box 12"/>
          <p:cNvSpPr txBox="1">
            <a:spLocks noChangeArrowheads="1"/>
          </p:cNvSpPr>
          <p:nvPr/>
        </p:nvSpPr>
        <p:spPr bwMode="auto">
          <a:xfrm>
            <a:off x="3104304" y="1676407"/>
            <a:ext cx="25670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fr-FR" altLang="fr-FR" sz="1800"/>
              <a:t>REFERENTIEL</a:t>
            </a:r>
          </a:p>
          <a:p>
            <a:pPr algn="ctr"/>
            <a:r>
              <a:rPr lang="fr-FR" altLang="fr-FR" sz="1800"/>
              <a:t>(Critères)</a:t>
            </a:r>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71</a:t>
            </a:fld>
            <a:endParaRPr lang="fr-FR" sz="1600"/>
          </a:p>
        </p:txBody>
      </p:sp>
    </p:spTree>
    <p:extLst>
      <p:ext uri="{BB962C8B-B14F-4D97-AF65-F5344CB8AC3E}">
        <p14:creationId xmlns:p14="http://schemas.microsoft.com/office/powerpoint/2010/main" val="1145325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40" y="159583"/>
            <a:ext cx="7620000" cy="1143000"/>
          </a:xfrm>
        </p:spPr>
        <p:txBody>
          <a:bodyPr/>
          <a:lstStyle/>
          <a:p>
            <a:r>
              <a:rPr lang="en-US" dirty="0"/>
              <a:t>Verification de </a:t>
            </a:r>
            <a:r>
              <a:rPr lang="en-US" dirty="0" err="1"/>
              <a:t>l’efficacité</a:t>
            </a:r>
            <a:endParaRPr lang="en-US" dirty="0"/>
          </a:p>
        </p:txBody>
      </p:sp>
      <p:sp>
        <p:nvSpPr>
          <p:cNvPr id="14" name="Rectangle 3"/>
          <p:cNvSpPr txBox="1">
            <a:spLocks noChangeArrowheads="1"/>
          </p:cNvSpPr>
          <p:nvPr/>
        </p:nvSpPr>
        <p:spPr>
          <a:xfrm>
            <a:off x="1327151" y="1557339"/>
            <a:ext cx="7920039" cy="4608512"/>
          </a:xfrm>
          <a:prstGeom prst="rect">
            <a:avLst/>
          </a:prstGeom>
          <a:extLs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vert="horz" lIns="91440" tIns="45720" rIns="91440" bIns="45720" rtlCol="0">
            <a:normAutofit/>
          </a:bodyPr>
          <a:lstStyle>
            <a:lvl1pPr marL="304804" indent="-203203" algn="l" defTabSz="812810" rtl="0" eaLnBrk="1" latinLnBrk="0" hangingPunct="1">
              <a:spcBef>
                <a:spcPct val="20000"/>
              </a:spcBef>
              <a:buClr>
                <a:schemeClr val="accent1"/>
              </a:buClr>
              <a:buFont typeface="Arial" pitchFamily="34" charset="0"/>
              <a:buChar char="•"/>
              <a:defRPr sz="1955" kern="1200">
                <a:solidFill>
                  <a:schemeClr val="tx1"/>
                </a:solidFill>
                <a:latin typeface="+mn-lt"/>
                <a:ea typeface="+mn-ea"/>
                <a:cs typeface="+mn-cs"/>
              </a:defRPr>
            </a:lvl1pPr>
            <a:lvl2pPr marL="568967" indent="-203203" algn="l" defTabSz="812810" rtl="0" eaLnBrk="1" latinLnBrk="0" hangingPunct="1">
              <a:spcBef>
                <a:spcPct val="20000"/>
              </a:spcBef>
              <a:buClr>
                <a:schemeClr val="accent2"/>
              </a:buClr>
              <a:buFont typeface="Arial" pitchFamily="34" charset="0"/>
              <a:buChar char="•"/>
              <a:defRPr sz="1777" kern="1200">
                <a:solidFill>
                  <a:schemeClr val="tx1"/>
                </a:solidFill>
                <a:latin typeface="+mn-lt"/>
                <a:ea typeface="+mn-ea"/>
                <a:cs typeface="+mn-cs"/>
              </a:defRPr>
            </a:lvl2pPr>
            <a:lvl3pPr marL="894092" indent="-203203" algn="l" defTabSz="81281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3pPr>
            <a:lvl4pPr marL="1137935" indent="-203203" algn="l" defTabSz="812810" rtl="0" eaLnBrk="1" latinLnBrk="0" hangingPunct="1">
              <a:spcBef>
                <a:spcPct val="20000"/>
              </a:spcBef>
              <a:buClr>
                <a:schemeClr val="accent4"/>
              </a:buClr>
              <a:buFont typeface="Arial" pitchFamily="34" charset="0"/>
              <a:buChar char="•"/>
              <a:defRPr sz="1422" kern="1200">
                <a:solidFill>
                  <a:schemeClr val="tx1"/>
                </a:solidFill>
                <a:latin typeface="+mn-lt"/>
                <a:ea typeface="+mn-ea"/>
                <a:cs typeface="+mn-cs"/>
              </a:defRPr>
            </a:lvl4pPr>
            <a:lvl5pPr marL="1381778" indent="-203203" algn="l" defTabSz="812810" rtl="0" eaLnBrk="1" latinLnBrk="0" hangingPunct="1">
              <a:spcBef>
                <a:spcPct val="20000"/>
              </a:spcBef>
              <a:buClr>
                <a:schemeClr val="accent5"/>
              </a:buClr>
              <a:buFont typeface="Arial" pitchFamily="34" charset="0"/>
              <a:buChar char="•"/>
              <a:defRPr sz="1244" kern="1200" baseline="0">
                <a:solidFill>
                  <a:schemeClr val="tx1"/>
                </a:solidFill>
                <a:latin typeface="+mn-lt"/>
                <a:ea typeface="+mn-ea"/>
                <a:cs typeface="+mn-cs"/>
              </a:defRPr>
            </a:lvl5pPr>
            <a:lvl6pPr marL="1544339" indent="-162562" algn="l" defTabSz="812810" rtl="0" eaLnBrk="1" latinLnBrk="0" hangingPunct="1">
              <a:spcBef>
                <a:spcPct val="20000"/>
              </a:spcBef>
              <a:buClr>
                <a:schemeClr val="accent1"/>
              </a:buClr>
              <a:buFont typeface="Arial" pitchFamily="34" charset="0"/>
              <a:buChar char="•"/>
              <a:defRPr sz="1244" kern="1200" baseline="0">
                <a:solidFill>
                  <a:schemeClr val="tx1"/>
                </a:solidFill>
                <a:latin typeface="+mn-lt"/>
                <a:ea typeface="+mn-ea"/>
                <a:cs typeface="+mn-cs"/>
              </a:defRPr>
            </a:lvl6pPr>
            <a:lvl7pPr marL="1706901" indent="-162562" algn="l" defTabSz="812810" rtl="0" eaLnBrk="1" latinLnBrk="0" hangingPunct="1">
              <a:spcBef>
                <a:spcPct val="20000"/>
              </a:spcBef>
              <a:buClr>
                <a:schemeClr val="accent2"/>
              </a:buClr>
              <a:buFont typeface="Arial" pitchFamily="34" charset="0"/>
              <a:buChar char="•"/>
              <a:defRPr sz="1244" kern="1200">
                <a:solidFill>
                  <a:schemeClr val="tx1"/>
                </a:solidFill>
                <a:latin typeface="+mn-lt"/>
                <a:ea typeface="+mn-ea"/>
                <a:cs typeface="+mn-cs"/>
              </a:defRPr>
            </a:lvl7pPr>
            <a:lvl8pPr marL="1869464" indent="-162562" algn="l" defTabSz="812810" rtl="0" eaLnBrk="1" latinLnBrk="0" hangingPunct="1">
              <a:spcBef>
                <a:spcPct val="20000"/>
              </a:spcBef>
              <a:buClr>
                <a:schemeClr val="accent3"/>
              </a:buClr>
              <a:buFont typeface="Arial" pitchFamily="34" charset="0"/>
              <a:buChar char="•"/>
              <a:defRPr sz="1244" kern="1200">
                <a:solidFill>
                  <a:schemeClr val="tx1"/>
                </a:solidFill>
                <a:latin typeface="+mn-lt"/>
                <a:ea typeface="+mn-ea"/>
                <a:cs typeface="+mn-cs"/>
              </a:defRPr>
            </a:lvl8pPr>
            <a:lvl9pPr marL="2032025" indent="-162562" algn="l" defTabSz="812810" rtl="0" eaLnBrk="1" latinLnBrk="0" hangingPunct="1">
              <a:spcBef>
                <a:spcPct val="20000"/>
              </a:spcBef>
              <a:buClr>
                <a:schemeClr val="accent4"/>
              </a:buClr>
              <a:buFont typeface="Arial" pitchFamily="34" charset="0"/>
              <a:buChar char="•"/>
              <a:defRPr sz="1244" kern="1200">
                <a:solidFill>
                  <a:schemeClr val="tx1"/>
                </a:solidFill>
                <a:latin typeface="+mn-lt"/>
                <a:ea typeface="+mn-ea"/>
                <a:cs typeface="+mn-cs"/>
              </a:defRPr>
            </a:lvl9pPr>
          </a:lstStyle>
          <a:p>
            <a:pPr marL="0" indent="0" fontAlgn="auto">
              <a:lnSpc>
                <a:spcPct val="90000"/>
              </a:lnSpc>
              <a:spcAft>
                <a:spcPts val="0"/>
              </a:spcAft>
              <a:buNone/>
            </a:pPr>
            <a:r>
              <a:rPr lang="fr-FR" altLang="fr-FR" sz="2000" dirty="0">
                <a:solidFill>
                  <a:srgbClr val="FF5050"/>
                </a:solidFill>
              </a:rPr>
              <a:t>Pour l’auditeur</a:t>
            </a:r>
          </a:p>
          <a:p>
            <a:pPr marL="533387" indent="-533387" fontAlgn="auto">
              <a:lnSpc>
                <a:spcPct val="90000"/>
              </a:lnSpc>
              <a:spcAft>
                <a:spcPts val="0"/>
              </a:spcAft>
            </a:pPr>
            <a:endParaRPr lang="fr-FR" altLang="fr-FR" b="0" dirty="0"/>
          </a:p>
          <a:p>
            <a:pPr marL="533387" indent="-533387" fontAlgn="auto">
              <a:lnSpc>
                <a:spcPct val="90000"/>
              </a:lnSpc>
              <a:spcAft>
                <a:spcPts val="0"/>
              </a:spcAft>
            </a:pPr>
            <a:r>
              <a:rPr lang="fr-FR" altLang="fr-FR" sz="2000" b="0" dirty="0"/>
              <a:t>Comment vérifier l’efficacité ?</a:t>
            </a:r>
          </a:p>
          <a:p>
            <a:pPr marL="0" indent="0" fontAlgn="auto">
              <a:lnSpc>
                <a:spcPct val="90000"/>
              </a:lnSpc>
              <a:spcAft>
                <a:spcPts val="0"/>
              </a:spcAft>
              <a:buNone/>
            </a:pPr>
            <a:endParaRPr lang="fr-FR" altLang="fr-FR" sz="2000" b="0" dirty="0"/>
          </a:p>
          <a:p>
            <a:pPr marL="533387" indent="-533387" fontAlgn="auto">
              <a:lnSpc>
                <a:spcPct val="90000"/>
              </a:lnSpc>
              <a:spcAft>
                <a:spcPts val="0"/>
              </a:spcAft>
              <a:buFontTx/>
              <a:buChar char="-"/>
            </a:pPr>
            <a:r>
              <a:rPr lang="fr-FR" altLang="fr-FR" sz="2000" b="0" dirty="0"/>
              <a:t>Résultats des indicateurs</a:t>
            </a:r>
          </a:p>
          <a:p>
            <a:pPr marL="533387" indent="-533387" fontAlgn="auto">
              <a:lnSpc>
                <a:spcPct val="90000"/>
              </a:lnSpc>
              <a:spcAft>
                <a:spcPts val="0"/>
              </a:spcAft>
              <a:buFontTx/>
              <a:buChar char="-"/>
            </a:pPr>
            <a:r>
              <a:rPr lang="fr-FR" altLang="fr-FR" sz="2000" b="0" dirty="0"/>
              <a:t>Résultats relatifs à l’insatisfaction du client</a:t>
            </a:r>
          </a:p>
          <a:p>
            <a:pPr marL="533387" indent="-533387" fontAlgn="auto">
              <a:lnSpc>
                <a:spcPct val="90000"/>
              </a:lnSpc>
              <a:spcAft>
                <a:spcPts val="0"/>
              </a:spcAft>
              <a:buFontTx/>
              <a:buChar char="-"/>
            </a:pPr>
            <a:r>
              <a:rPr lang="fr-FR" altLang="fr-FR" sz="2000" b="0" dirty="0"/>
              <a:t>Résultats des actions d’amélioration</a:t>
            </a:r>
          </a:p>
          <a:p>
            <a:pPr marL="533387" indent="-533387" fontAlgn="auto">
              <a:lnSpc>
                <a:spcPct val="90000"/>
              </a:lnSpc>
              <a:spcAft>
                <a:spcPts val="0"/>
              </a:spcAft>
              <a:buFontTx/>
              <a:buChar char="-"/>
            </a:pPr>
            <a:r>
              <a:rPr lang="fr-FR" altLang="fr-FR" sz="2000" b="0" dirty="0"/>
              <a:t>La réactivité aux écarts précédents				</a:t>
            </a:r>
          </a:p>
          <a:p>
            <a:pPr marL="533387" indent="-533387" fontAlgn="auto">
              <a:lnSpc>
                <a:spcPct val="90000"/>
              </a:lnSpc>
              <a:spcAft>
                <a:spcPts val="0"/>
              </a:spcAft>
            </a:pPr>
            <a:endParaRPr lang="fr-FR" altLang="fr-FR" b="0" dirty="0"/>
          </a:p>
        </p:txBody>
      </p:sp>
      <p:sp>
        <p:nvSpPr>
          <p:cNvPr id="3" name="Espace réservé du numéro de diapositive 2"/>
          <p:cNvSpPr>
            <a:spLocks noGrp="1"/>
          </p:cNvSpPr>
          <p:nvPr>
            <p:ph type="sldNum" sz="quarter" idx="12"/>
          </p:nvPr>
        </p:nvSpPr>
        <p:spPr/>
        <p:txBody>
          <a:bodyPr/>
          <a:lstStyle/>
          <a:p>
            <a:pPr>
              <a:defRPr/>
            </a:pPr>
            <a:fld id="{9406A379-C69B-461F-96F8-C94172148C3C}" type="slidenum">
              <a:rPr lang="fr-FR" sz="1600" smtClean="0"/>
              <a:pPr>
                <a:defRPr/>
              </a:pPr>
              <a:t>72</a:t>
            </a:fld>
            <a:endParaRPr lang="fr-FR" sz="1600"/>
          </a:p>
        </p:txBody>
      </p:sp>
    </p:spTree>
    <p:extLst>
      <p:ext uri="{BB962C8B-B14F-4D97-AF65-F5344CB8AC3E}">
        <p14:creationId xmlns:p14="http://schemas.microsoft.com/office/powerpoint/2010/main" val="11617039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rot="10800000">
            <a:off x="1828803" y="4291484"/>
            <a:ext cx="72056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spAutoFit/>
          </a:bodyPr>
          <a:lstStyle/>
          <a:p>
            <a:endParaRPr lang="fr-FR" altLang="fr-FR"/>
          </a:p>
        </p:txBody>
      </p:sp>
      <p:sp>
        <p:nvSpPr>
          <p:cNvPr id="76805" name="Text Box 5"/>
          <p:cNvSpPr txBox="1">
            <a:spLocks noChangeArrowheads="1"/>
          </p:cNvSpPr>
          <p:nvPr/>
        </p:nvSpPr>
        <p:spPr bwMode="auto">
          <a:xfrm>
            <a:off x="3827466" y="5648325"/>
            <a:ext cx="1847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fr-FR" altLang="fr-FR"/>
          </a:p>
        </p:txBody>
      </p:sp>
      <p:sp>
        <p:nvSpPr>
          <p:cNvPr id="4" name="ZoneTexte 3">
            <a:extLst>
              <a:ext uri="{FF2B5EF4-FFF2-40B4-BE49-F238E27FC236}">
                <a16:creationId xmlns:a16="http://schemas.microsoft.com/office/drawing/2014/main" xmlns="" id="{17386077-478F-5B4D-B685-90AD7592ACC2}"/>
              </a:ext>
            </a:extLst>
          </p:cNvPr>
          <p:cNvSpPr txBox="1"/>
          <p:nvPr/>
        </p:nvSpPr>
        <p:spPr>
          <a:xfrm>
            <a:off x="102940" y="199872"/>
            <a:ext cx="5609228" cy="400110"/>
          </a:xfrm>
          <a:prstGeom prst="rect">
            <a:avLst/>
          </a:prstGeom>
          <a:noFill/>
        </p:spPr>
        <p:txBody>
          <a:bodyPr wrap="none" rtlCol="0">
            <a:spAutoFit/>
          </a:bodyPr>
          <a:lstStyle/>
          <a:p>
            <a:r>
              <a:rPr lang="fr-FR" sz="2000"/>
              <a:t>Processus d’audit pour le référentiel unique</a:t>
            </a:r>
          </a:p>
        </p:txBody>
      </p:sp>
      <p:graphicFrame>
        <p:nvGraphicFramePr>
          <p:cNvPr id="5" name="Tableau 4">
            <a:extLst>
              <a:ext uri="{FF2B5EF4-FFF2-40B4-BE49-F238E27FC236}">
                <a16:creationId xmlns:a16="http://schemas.microsoft.com/office/drawing/2014/main" xmlns="" id="{6D03638E-1AEC-3649-BD17-BF3145E7EE1F}"/>
              </a:ext>
            </a:extLst>
          </p:cNvPr>
          <p:cNvGraphicFramePr>
            <a:graphicFrameLocks noGrp="1"/>
          </p:cNvGraphicFramePr>
          <p:nvPr>
            <p:extLst>
              <p:ext uri="{D42A27DB-BD31-4B8C-83A1-F6EECF244321}">
                <p14:modId xmlns:p14="http://schemas.microsoft.com/office/powerpoint/2010/main" val="4041536674"/>
              </p:ext>
            </p:extLst>
          </p:nvPr>
        </p:nvGraphicFramePr>
        <p:xfrm>
          <a:off x="0" y="797768"/>
          <a:ext cx="9140118" cy="5775960"/>
        </p:xfrm>
        <a:graphic>
          <a:graphicData uri="http://schemas.openxmlformats.org/drawingml/2006/table">
            <a:tbl>
              <a:tblPr firstRow="1" bandRow="1">
                <a:tableStyleId>{5C22544A-7EE6-4342-B048-85BDC9FD1C3A}</a:tableStyleId>
              </a:tblPr>
              <a:tblGrid>
                <a:gridCol w="523325">
                  <a:extLst>
                    <a:ext uri="{9D8B030D-6E8A-4147-A177-3AD203B41FA5}">
                      <a16:colId xmlns:a16="http://schemas.microsoft.com/office/drawing/2014/main" xmlns="" val="1300208993"/>
                    </a:ext>
                  </a:extLst>
                </a:gridCol>
                <a:gridCol w="2489295">
                  <a:extLst>
                    <a:ext uri="{9D8B030D-6E8A-4147-A177-3AD203B41FA5}">
                      <a16:colId xmlns:a16="http://schemas.microsoft.com/office/drawing/2014/main" xmlns="" val="2399695882"/>
                    </a:ext>
                  </a:extLst>
                </a:gridCol>
                <a:gridCol w="4543321">
                  <a:extLst>
                    <a:ext uri="{9D8B030D-6E8A-4147-A177-3AD203B41FA5}">
                      <a16:colId xmlns:a16="http://schemas.microsoft.com/office/drawing/2014/main" xmlns="" val="781105894"/>
                    </a:ext>
                  </a:extLst>
                </a:gridCol>
                <a:gridCol w="1584177">
                  <a:extLst>
                    <a:ext uri="{9D8B030D-6E8A-4147-A177-3AD203B41FA5}">
                      <a16:colId xmlns:a16="http://schemas.microsoft.com/office/drawing/2014/main" xmlns="" val="2101357680"/>
                    </a:ext>
                  </a:extLst>
                </a:gridCol>
              </a:tblGrid>
              <a:tr h="370840">
                <a:tc>
                  <a:txBody>
                    <a:bodyPr/>
                    <a:lstStyle/>
                    <a:p>
                      <a:r>
                        <a:rPr lang="fr-FR" sz="1800" dirty="0">
                          <a:latin typeface="+mn-lt"/>
                        </a:rPr>
                        <a:t>N° </a:t>
                      </a:r>
                    </a:p>
                  </a:txBody>
                  <a:tcPr/>
                </a:tc>
                <a:tc>
                  <a:txBody>
                    <a:bodyPr/>
                    <a:lstStyle/>
                    <a:p>
                      <a:r>
                        <a:rPr lang="fr-FR" sz="1800">
                          <a:latin typeface="+mn-lt"/>
                        </a:rPr>
                        <a:t>Etape</a:t>
                      </a:r>
                    </a:p>
                  </a:txBody>
                  <a:tcPr/>
                </a:tc>
                <a:tc>
                  <a:txBody>
                    <a:bodyPr/>
                    <a:lstStyle/>
                    <a:p>
                      <a:r>
                        <a:rPr lang="fr-FR" sz="1800">
                          <a:latin typeface="+mn-lt"/>
                        </a:rPr>
                        <a:t>Remarque</a:t>
                      </a:r>
                    </a:p>
                  </a:txBody>
                  <a:tcPr/>
                </a:tc>
                <a:tc>
                  <a:txBody>
                    <a:bodyPr/>
                    <a:lstStyle/>
                    <a:p>
                      <a:r>
                        <a:rPr lang="fr-FR" sz="1800" dirty="0">
                          <a:latin typeface="+mn-lt"/>
                        </a:rPr>
                        <a:t>Timing</a:t>
                      </a:r>
                    </a:p>
                  </a:txBody>
                  <a:tcPr/>
                </a:tc>
                <a:extLst>
                  <a:ext uri="{0D108BD9-81ED-4DB2-BD59-A6C34878D82A}">
                    <a16:rowId xmlns:a16="http://schemas.microsoft.com/office/drawing/2014/main" xmlns="" val="93113932"/>
                  </a:ext>
                </a:extLst>
              </a:tr>
              <a:tr h="370840">
                <a:tc>
                  <a:txBody>
                    <a:bodyPr/>
                    <a:lstStyle/>
                    <a:p>
                      <a:r>
                        <a:rPr lang="fr-FR" sz="1100">
                          <a:latin typeface="+mn-lt"/>
                        </a:rPr>
                        <a:t>0</a:t>
                      </a:r>
                    </a:p>
                  </a:txBody>
                  <a:tcPr/>
                </a:tc>
                <a:tc>
                  <a:txBody>
                    <a:bodyPr/>
                    <a:lstStyle/>
                    <a:p>
                      <a:r>
                        <a:rPr lang="fr-FR" sz="1100">
                          <a:latin typeface="+mn-lt"/>
                        </a:rPr>
                        <a:t>Choix de l’organisme certificateur</a:t>
                      </a:r>
                    </a:p>
                  </a:txBody>
                  <a:tcPr/>
                </a:tc>
                <a:tc>
                  <a:txBody>
                    <a:bodyPr/>
                    <a:lstStyle/>
                    <a:p>
                      <a:endParaRPr lang="fr-FR" sz="1100">
                        <a:latin typeface="+mn-lt"/>
                      </a:endParaRPr>
                    </a:p>
                  </a:txBody>
                  <a:tcPr/>
                </a:tc>
                <a:tc>
                  <a:txBody>
                    <a:bodyPr/>
                    <a:lstStyle/>
                    <a:p>
                      <a:endParaRPr lang="fr-FR" sz="1100">
                        <a:latin typeface="+mn-lt"/>
                      </a:endParaRPr>
                    </a:p>
                  </a:txBody>
                  <a:tcPr/>
                </a:tc>
                <a:extLst>
                  <a:ext uri="{0D108BD9-81ED-4DB2-BD59-A6C34878D82A}">
                    <a16:rowId xmlns:a16="http://schemas.microsoft.com/office/drawing/2014/main" xmlns="" val="338422835"/>
                  </a:ext>
                </a:extLst>
              </a:tr>
              <a:tr h="370840">
                <a:tc>
                  <a:txBody>
                    <a:bodyPr/>
                    <a:lstStyle/>
                    <a:p>
                      <a:r>
                        <a:rPr lang="fr-FR" sz="1100">
                          <a:latin typeface="+mn-lt"/>
                        </a:rPr>
                        <a:t>1 </a:t>
                      </a:r>
                    </a:p>
                  </a:txBody>
                  <a:tcPr/>
                </a:tc>
                <a:tc>
                  <a:txBody>
                    <a:bodyPr/>
                    <a:lstStyle/>
                    <a:p>
                      <a:r>
                        <a:rPr lang="fr-FR" sz="1100">
                          <a:latin typeface="+mn-lt"/>
                        </a:rPr>
                        <a:t>Prise de contact </a:t>
                      </a:r>
                    </a:p>
                    <a:p>
                      <a:endParaRPr lang="fr-FR" sz="1100">
                        <a:latin typeface="+mn-lt"/>
                      </a:endParaRPr>
                    </a:p>
                  </a:txBody>
                  <a:tcPr/>
                </a:tc>
                <a:tc>
                  <a:txBody>
                    <a:bodyPr/>
                    <a:lstStyle/>
                    <a:p>
                      <a:r>
                        <a:rPr lang="fr-FR" sz="1100">
                          <a:latin typeface="+mn-lt"/>
                        </a:rPr>
                        <a:t>Téléphone</a:t>
                      </a:r>
                    </a:p>
                  </a:txBody>
                  <a:tcPr/>
                </a:tc>
                <a:tc>
                  <a:txBody>
                    <a:bodyPr/>
                    <a:lstStyle/>
                    <a:p>
                      <a:endParaRPr lang="fr-FR" sz="1100">
                        <a:latin typeface="+mn-lt"/>
                      </a:endParaRPr>
                    </a:p>
                  </a:txBody>
                  <a:tcPr/>
                </a:tc>
                <a:extLst>
                  <a:ext uri="{0D108BD9-81ED-4DB2-BD59-A6C34878D82A}">
                    <a16:rowId xmlns:a16="http://schemas.microsoft.com/office/drawing/2014/main" xmlns="" val="3356879940"/>
                  </a:ext>
                </a:extLst>
              </a:tr>
              <a:tr h="370840">
                <a:tc>
                  <a:txBody>
                    <a:bodyPr/>
                    <a:lstStyle/>
                    <a:p>
                      <a:r>
                        <a:rPr lang="fr-FR" sz="1100">
                          <a:latin typeface="+mn-lt"/>
                        </a:rPr>
                        <a:t>2</a:t>
                      </a:r>
                    </a:p>
                  </a:txBody>
                  <a:tcPr/>
                </a:tc>
                <a:tc>
                  <a:txBody>
                    <a:bodyPr/>
                    <a:lstStyle/>
                    <a:p>
                      <a:r>
                        <a:rPr lang="fr-FR" sz="1100">
                          <a:latin typeface="+mn-lt"/>
                        </a:rPr>
                        <a:t>Transmission de documents à l’organisme certificateur</a:t>
                      </a:r>
                    </a:p>
                  </a:txBody>
                  <a:tcPr/>
                </a:tc>
                <a:tc>
                  <a:txBody>
                    <a:bodyPr/>
                    <a:lstStyle/>
                    <a:p>
                      <a:pPr marL="171450" indent="-171450">
                        <a:buFont typeface="Arial" panose="020B0604020202020204" pitchFamily="34" charset="0"/>
                        <a:buChar char="•"/>
                      </a:pPr>
                      <a:r>
                        <a:rPr lang="fr-FR" sz="1100" kern="1200" dirty="0">
                          <a:solidFill>
                            <a:schemeClr val="dk1"/>
                          </a:solidFill>
                          <a:effectLst/>
                          <a:latin typeface="+mn-lt"/>
                          <a:ea typeface="+mn-ea"/>
                          <a:cs typeface="+mn-cs"/>
                        </a:rPr>
                        <a:t>Raison sociale de l’organisme</a:t>
                      </a:r>
                      <a:br>
                        <a:rPr lang="fr-FR" sz="1100" kern="1200" dirty="0">
                          <a:solidFill>
                            <a:schemeClr val="dk1"/>
                          </a:solidFill>
                          <a:effectLst/>
                          <a:latin typeface="+mn-lt"/>
                          <a:ea typeface="+mn-ea"/>
                          <a:cs typeface="+mn-cs"/>
                        </a:rPr>
                      </a:br>
                      <a:r>
                        <a:rPr lang="fr-FR" sz="1100" kern="1200" dirty="0">
                          <a:solidFill>
                            <a:schemeClr val="dk1"/>
                          </a:solidFill>
                          <a:effectLst/>
                          <a:latin typeface="+mn-lt"/>
                          <a:ea typeface="+mn-ea"/>
                          <a:cs typeface="+mn-cs"/>
                        </a:rPr>
                        <a:t>NDA (</a:t>
                      </a:r>
                      <a:r>
                        <a:rPr lang="fr-FR" sz="1100" kern="1200" dirty="0" err="1">
                          <a:solidFill>
                            <a:schemeClr val="dk1"/>
                          </a:solidFill>
                          <a:effectLst/>
                          <a:latin typeface="+mn-lt"/>
                          <a:ea typeface="+mn-ea"/>
                          <a:cs typeface="+mn-cs"/>
                        </a:rPr>
                        <a:t>numero</a:t>
                      </a:r>
                      <a:r>
                        <a:rPr lang="fr-FR" sz="1100" kern="1200" dirty="0">
                          <a:solidFill>
                            <a:schemeClr val="dk1"/>
                          </a:solidFill>
                          <a:effectLst/>
                          <a:latin typeface="+mn-lt"/>
                          <a:ea typeface="+mn-ea"/>
                          <a:cs typeface="+mn-cs"/>
                        </a:rPr>
                        <a:t> de formateur)</a:t>
                      </a:r>
                    </a:p>
                    <a:p>
                      <a:pPr marL="171450" indent="-171450">
                        <a:buFont typeface="Arial" panose="020B0604020202020204" pitchFamily="34" charset="0"/>
                        <a:buChar char="•"/>
                      </a:pPr>
                      <a:r>
                        <a:rPr lang="fr-FR" sz="1100" kern="1200" dirty="0">
                          <a:solidFill>
                            <a:schemeClr val="dk1"/>
                          </a:solidFill>
                          <a:effectLst/>
                          <a:latin typeface="+mn-lt"/>
                          <a:ea typeface="+mn-ea"/>
                          <a:cs typeface="+mn-cs"/>
                        </a:rPr>
                        <a:t>Type d’actions </a:t>
                      </a:r>
                      <a:r>
                        <a:rPr lang="fr-FR" sz="1100" kern="1200" dirty="0" err="1">
                          <a:solidFill>
                            <a:schemeClr val="dk1"/>
                          </a:solidFill>
                          <a:effectLst/>
                          <a:latin typeface="+mn-lt"/>
                          <a:ea typeface="+mn-ea"/>
                          <a:cs typeface="+mn-cs"/>
                        </a:rPr>
                        <a:t>concernées</a:t>
                      </a:r>
                      <a:endParaRPr lang="fr-FR" sz="1100" kern="1200" dirty="0">
                        <a:solidFill>
                          <a:schemeClr val="dk1"/>
                        </a:solidFill>
                        <a:effectLst/>
                        <a:latin typeface="+mn-lt"/>
                        <a:ea typeface="+mn-ea"/>
                        <a:cs typeface="+mn-cs"/>
                      </a:endParaRPr>
                    </a:p>
                    <a:p>
                      <a:pPr marL="171450" indent="-171450">
                        <a:buFont typeface="Arial" panose="020B0604020202020204" pitchFamily="34" charset="0"/>
                        <a:buChar char="•"/>
                      </a:pPr>
                      <a:r>
                        <a:rPr lang="fr-FR" sz="1100" kern="1200" dirty="0">
                          <a:solidFill>
                            <a:schemeClr val="dk1"/>
                          </a:solidFill>
                          <a:effectLst/>
                          <a:latin typeface="+mn-lt"/>
                          <a:ea typeface="+mn-ea"/>
                          <a:cs typeface="+mn-cs"/>
                        </a:rPr>
                        <a:t>Liste des sites </a:t>
                      </a:r>
                      <a:r>
                        <a:rPr lang="fr-FR" sz="1100" kern="1200" dirty="0" err="1">
                          <a:solidFill>
                            <a:schemeClr val="dk1"/>
                          </a:solidFill>
                          <a:effectLst/>
                          <a:latin typeface="+mn-lt"/>
                          <a:ea typeface="+mn-ea"/>
                          <a:cs typeface="+mn-cs"/>
                        </a:rPr>
                        <a:t>dépendants</a:t>
                      </a:r>
                      <a:r>
                        <a:rPr lang="fr-FR" sz="1100" kern="1200" dirty="0">
                          <a:solidFill>
                            <a:schemeClr val="dk1"/>
                          </a:solidFill>
                          <a:effectLst/>
                          <a:latin typeface="+mn-lt"/>
                          <a:ea typeface="+mn-ea"/>
                          <a:cs typeface="+mn-cs"/>
                        </a:rPr>
                        <a:t> du NDA  Certifications ou Label </a:t>
                      </a:r>
                      <a:r>
                        <a:rPr lang="fr-FR" sz="1100" kern="1200" dirty="0" err="1">
                          <a:solidFill>
                            <a:schemeClr val="dk1"/>
                          </a:solidFill>
                          <a:effectLst/>
                          <a:latin typeface="+mn-lt"/>
                          <a:ea typeface="+mn-ea"/>
                          <a:cs typeface="+mn-cs"/>
                        </a:rPr>
                        <a:t>déja</a:t>
                      </a:r>
                      <a:r>
                        <a:rPr lang="fr-FR" sz="1100" kern="1200" dirty="0">
                          <a:solidFill>
                            <a:schemeClr val="dk1"/>
                          </a:solidFill>
                          <a:effectLst/>
                          <a:latin typeface="+mn-lt"/>
                          <a:ea typeface="+mn-ea"/>
                          <a:cs typeface="+mn-cs"/>
                        </a:rPr>
                        <a:t>̀ obtenu </a:t>
                      </a:r>
                    </a:p>
                    <a:p>
                      <a:pPr marL="171450" indent="-171450">
                        <a:buFont typeface="Arial" panose="020B0604020202020204" pitchFamily="34" charset="0"/>
                        <a:buChar char="•"/>
                      </a:pPr>
                      <a:r>
                        <a:rPr lang="fr-FR" sz="1100" kern="1200" dirty="0" err="1">
                          <a:solidFill>
                            <a:schemeClr val="dk1"/>
                          </a:solidFill>
                          <a:effectLst/>
                          <a:latin typeface="+mn-lt"/>
                          <a:ea typeface="+mn-ea"/>
                          <a:cs typeface="+mn-cs"/>
                        </a:rPr>
                        <a:t>Période</a:t>
                      </a:r>
                      <a:r>
                        <a:rPr lang="fr-FR" sz="1100" kern="1200" dirty="0">
                          <a:solidFill>
                            <a:schemeClr val="dk1"/>
                          </a:solidFill>
                          <a:effectLst/>
                          <a:latin typeface="+mn-lt"/>
                          <a:ea typeface="+mn-ea"/>
                          <a:cs typeface="+mn-cs"/>
                        </a:rPr>
                        <a:t> </a:t>
                      </a:r>
                      <a:r>
                        <a:rPr lang="fr-FR" sz="1100" kern="1200" dirty="0" err="1">
                          <a:solidFill>
                            <a:schemeClr val="dk1"/>
                          </a:solidFill>
                          <a:effectLst/>
                          <a:latin typeface="+mn-lt"/>
                          <a:ea typeface="+mn-ea"/>
                          <a:cs typeface="+mn-cs"/>
                        </a:rPr>
                        <a:t>souhaitée</a:t>
                      </a:r>
                      <a:r>
                        <a:rPr lang="fr-FR" sz="1100" kern="1200" dirty="0">
                          <a:solidFill>
                            <a:schemeClr val="dk1"/>
                          </a:solidFill>
                          <a:effectLst/>
                          <a:latin typeface="+mn-lt"/>
                          <a:ea typeface="+mn-ea"/>
                          <a:cs typeface="+mn-cs"/>
                        </a:rPr>
                        <a:t> de l’audit </a:t>
                      </a:r>
                      <a:endParaRPr lang="fr-FR" sz="1100" dirty="0">
                        <a:latin typeface="+mn-lt"/>
                      </a:endParaRPr>
                    </a:p>
                    <a:p>
                      <a:pPr marL="171450" indent="-171450">
                        <a:buFont typeface="Arial" panose="020B0604020202020204" pitchFamily="34" charset="0"/>
                        <a:buChar char="•"/>
                      </a:pPr>
                      <a:r>
                        <a:rPr lang="fr-FR" sz="1100" kern="1200" dirty="0">
                          <a:solidFill>
                            <a:schemeClr val="dk1"/>
                          </a:solidFill>
                          <a:effectLst/>
                          <a:latin typeface="+mn-lt"/>
                          <a:ea typeface="+mn-ea"/>
                          <a:cs typeface="+mn-cs"/>
                        </a:rPr>
                        <a:t>Dernier BPF (pour validation CA) </a:t>
                      </a:r>
                      <a:endParaRPr lang="fr-FR" sz="1100" dirty="0">
                        <a:latin typeface="+mn-lt"/>
                      </a:endParaRPr>
                    </a:p>
                    <a:p>
                      <a:endParaRPr lang="fr-FR" sz="1100" dirty="0">
                        <a:latin typeface="+mn-lt"/>
                      </a:endParaRPr>
                    </a:p>
                  </a:txBody>
                  <a:tcPr/>
                </a:tc>
                <a:tc>
                  <a:txBody>
                    <a:bodyPr/>
                    <a:lstStyle/>
                    <a:p>
                      <a:endParaRPr lang="fr-FR" sz="1100">
                        <a:latin typeface="+mn-lt"/>
                      </a:endParaRPr>
                    </a:p>
                  </a:txBody>
                  <a:tcPr/>
                </a:tc>
                <a:extLst>
                  <a:ext uri="{0D108BD9-81ED-4DB2-BD59-A6C34878D82A}">
                    <a16:rowId xmlns:a16="http://schemas.microsoft.com/office/drawing/2014/main" xmlns="" val="2240410318"/>
                  </a:ext>
                </a:extLst>
              </a:tr>
              <a:tr h="370840">
                <a:tc>
                  <a:txBody>
                    <a:bodyPr/>
                    <a:lstStyle/>
                    <a:p>
                      <a:r>
                        <a:rPr lang="fr-FR" sz="1100">
                          <a:latin typeface="+mn-lt"/>
                        </a:rPr>
                        <a:t>3</a:t>
                      </a:r>
                    </a:p>
                  </a:txBody>
                  <a:tcPr/>
                </a:tc>
                <a:tc>
                  <a:txBody>
                    <a:bodyPr/>
                    <a:lstStyle/>
                    <a:p>
                      <a:r>
                        <a:rPr lang="fr-FR" sz="1100">
                          <a:latin typeface="+mn-lt"/>
                        </a:rPr>
                        <a:t>Signature contrat</a:t>
                      </a:r>
                    </a:p>
                  </a:txBody>
                  <a:tcPr/>
                </a:tc>
                <a:tc>
                  <a:txBody>
                    <a:bodyPr/>
                    <a:lstStyle/>
                    <a:p>
                      <a:endParaRPr lang="fr-FR" sz="1100">
                        <a:latin typeface="+mn-lt"/>
                      </a:endParaRPr>
                    </a:p>
                  </a:txBody>
                  <a:tcPr/>
                </a:tc>
                <a:tc>
                  <a:txBody>
                    <a:bodyPr/>
                    <a:lstStyle/>
                    <a:p>
                      <a:endParaRPr lang="fr-FR" sz="1100">
                        <a:latin typeface="+mn-lt"/>
                      </a:endParaRPr>
                    </a:p>
                  </a:txBody>
                  <a:tcPr/>
                </a:tc>
                <a:extLst>
                  <a:ext uri="{0D108BD9-81ED-4DB2-BD59-A6C34878D82A}">
                    <a16:rowId xmlns:a16="http://schemas.microsoft.com/office/drawing/2014/main" xmlns="" val="703342385"/>
                  </a:ext>
                </a:extLst>
              </a:tr>
              <a:tr h="370840">
                <a:tc>
                  <a:txBody>
                    <a:bodyPr/>
                    <a:lstStyle/>
                    <a:p>
                      <a:r>
                        <a:rPr lang="fr-FR" sz="1100">
                          <a:latin typeface="+mn-lt"/>
                        </a:rPr>
                        <a:t>4</a:t>
                      </a:r>
                    </a:p>
                  </a:txBody>
                  <a:tcPr/>
                </a:tc>
                <a:tc>
                  <a:txBody>
                    <a:bodyPr/>
                    <a:lstStyle/>
                    <a:p>
                      <a:r>
                        <a:rPr lang="fr-FR" sz="1100">
                          <a:latin typeface="+mn-lt"/>
                        </a:rPr>
                        <a:t>Envoi du planning de l’audit à au prestataire de formation</a:t>
                      </a:r>
                    </a:p>
                  </a:txBody>
                  <a:tcPr/>
                </a:tc>
                <a:tc>
                  <a:txBody>
                    <a:bodyPr/>
                    <a:lstStyle/>
                    <a:p>
                      <a:r>
                        <a:rPr lang="fr-FR" sz="1100">
                          <a:latin typeface="+mn-lt"/>
                        </a:rPr>
                        <a:t>Avec la liste des indicateurs concernés</a:t>
                      </a:r>
                    </a:p>
                  </a:txBody>
                  <a:tcPr/>
                </a:tc>
                <a:tc>
                  <a:txBody>
                    <a:bodyPr/>
                    <a:lstStyle/>
                    <a:p>
                      <a:r>
                        <a:rPr lang="fr-FR" sz="1100">
                          <a:latin typeface="+mn-lt"/>
                        </a:rPr>
                        <a:t>1 mois avant audit</a:t>
                      </a:r>
                    </a:p>
                  </a:txBody>
                  <a:tcPr/>
                </a:tc>
                <a:extLst>
                  <a:ext uri="{0D108BD9-81ED-4DB2-BD59-A6C34878D82A}">
                    <a16:rowId xmlns:a16="http://schemas.microsoft.com/office/drawing/2014/main" xmlns="" val="1578301365"/>
                  </a:ext>
                </a:extLst>
              </a:tr>
              <a:tr h="370840">
                <a:tc>
                  <a:txBody>
                    <a:bodyPr/>
                    <a:lstStyle/>
                    <a:p>
                      <a:r>
                        <a:rPr lang="fr-FR" sz="1100" b="1">
                          <a:solidFill>
                            <a:srgbClr val="FF0000"/>
                          </a:solidFill>
                          <a:latin typeface="+mn-lt"/>
                        </a:rPr>
                        <a:t>5 </a:t>
                      </a:r>
                    </a:p>
                  </a:txBody>
                  <a:tcPr/>
                </a:tc>
                <a:tc>
                  <a:txBody>
                    <a:bodyPr/>
                    <a:lstStyle/>
                    <a:p>
                      <a:r>
                        <a:rPr lang="fr-FR" sz="1100" b="1">
                          <a:solidFill>
                            <a:srgbClr val="FF0000"/>
                          </a:solidFill>
                          <a:latin typeface="+mn-lt"/>
                        </a:rPr>
                        <a:t>Audit initial sur site</a:t>
                      </a:r>
                    </a:p>
                  </a:txBody>
                  <a:tcPr/>
                </a:tc>
                <a:tc>
                  <a:txBody>
                    <a:bodyPr/>
                    <a:lstStyle/>
                    <a:p>
                      <a:r>
                        <a:rPr lang="fr-FR" sz="1100" b="1">
                          <a:solidFill>
                            <a:srgbClr val="FF0000"/>
                          </a:solidFill>
                          <a:latin typeface="+mn-lt"/>
                        </a:rPr>
                        <a:t>Durée variable </a:t>
                      </a:r>
                    </a:p>
                    <a:p>
                      <a:r>
                        <a:rPr lang="fr-FR" sz="1100" b="1">
                          <a:solidFill>
                            <a:srgbClr val="FF0000"/>
                          </a:solidFill>
                          <a:latin typeface="+mn-lt"/>
                        </a:rPr>
                        <a:t>Sur site</a:t>
                      </a:r>
                    </a:p>
                  </a:txBody>
                  <a:tcPr/>
                </a:tc>
                <a:tc>
                  <a:txBody>
                    <a:bodyPr/>
                    <a:lstStyle/>
                    <a:p>
                      <a:endParaRPr lang="fr-FR" sz="1100" b="1">
                        <a:solidFill>
                          <a:srgbClr val="FF0000"/>
                        </a:solidFill>
                        <a:latin typeface="+mn-lt"/>
                      </a:endParaRPr>
                    </a:p>
                  </a:txBody>
                  <a:tcPr/>
                </a:tc>
                <a:extLst>
                  <a:ext uri="{0D108BD9-81ED-4DB2-BD59-A6C34878D82A}">
                    <a16:rowId xmlns:a16="http://schemas.microsoft.com/office/drawing/2014/main" xmlns="" val="3772786261"/>
                  </a:ext>
                </a:extLst>
              </a:tr>
              <a:tr h="370840">
                <a:tc>
                  <a:txBody>
                    <a:bodyPr/>
                    <a:lstStyle/>
                    <a:p>
                      <a:r>
                        <a:rPr lang="fr-FR" sz="1100">
                          <a:latin typeface="+mn-lt"/>
                        </a:rPr>
                        <a:t>6</a:t>
                      </a:r>
                    </a:p>
                  </a:txBody>
                  <a:tcPr/>
                </a:tc>
                <a:tc>
                  <a:txBody>
                    <a:bodyPr/>
                    <a:lstStyle/>
                    <a:p>
                      <a:r>
                        <a:rPr lang="fr-FR" sz="1100">
                          <a:latin typeface="+mn-lt"/>
                        </a:rPr>
                        <a:t>Émission du certificat</a:t>
                      </a:r>
                    </a:p>
                  </a:txBody>
                  <a:tcPr/>
                </a:tc>
                <a:tc>
                  <a:txBody>
                    <a:bodyPr/>
                    <a:lstStyle/>
                    <a:p>
                      <a:r>
                        <a:rPr lang="fr-FR" sz="1100">
                          <a:latin typeface="+mn-lt"/>
                        </a:rPr>
                        <a:t>En fonction décision du comité de certification (et selon avis auditeur)</a:t>
                      </a:r>
                    </a:p>
                    <a:p>
                      <a:endParaRPr lang="fr-FR" sz="1100">
                        <a:latin typeface="+mn-lt"/>
                      </a:endParaRPr>
                    </a:p>
                  </a:txBody>
                  <a:tcPr/>
                </a:tc>
                <a:tc>
                  <a:txBody>
                    <a:bodyPr/>
                    <a:lstStyle/>
                    <a:p>
                      <a:r>
                        <a:rPr lang="fr-FR" sz="1100">
                          <a:latin typeface="+mn-lt"/>
                        </a:rPr>
                        <a:t>Fonction des éventuelles non-conformités (majeures ou mineures)</a:t>
                      </a:r>
                    </a:p>
                  </a:txBody>
                  <a:tcPr/>
                </a:tc>
                <a:extLst>
                  <a:ext uri="{0D108BD9-81ED-4DB2-BD59-A6C34878D82A}">
                    <a16:rowId xmlns:a16="http://schemas.microsoft.com/office/drawing/2014/main" xmlns="" val="1257844444"/>
                  </a:ext>
                </a:extLst>
              </a:tr>
              <a:tr h="370840">
                <a:tc>
                  <a:txBody>
                    <a:bodyPr/>
                    <a:lstStyle/>
                    <a:p>
                      <a:r>
                        <a:rPr lang="fr-FR" sz="1100">
                          <a:latin typeface="+mn-lt"/>
                        </a:rPr>
                        <a:t>7</a:t>
                      </a:r>
                    </a:p>
                  </a:txBody>
                  <a:tcPr/>
                </a:tc>
                <a:tc>
                  <a:txBody>
                    <a:bodyPr/>
                    <a:lstStyle/>
                    <a:p>
                      <a:r>
                        <a:rPr lang="fr-FR" sz="1100">
                          <a:latin typeface="+mn-lt"/>
                        </a:rPr>
                        <a:t>Audit de suivi</a:t>
                      </a:r>
                    </a:p>
                  </a:txBody>
                  <a:tcPr/>
                </a:tc>
                <a:tc>
                  <a:txBody>
                    <a:bodyPr/>
                    <a:lstStyle/>
                    <a:p>
                      <a:r>
                        <a:rPr lang="fr-FR" sz="1100">
                          <a:latin typeface="+mn-lt"/>
                        </a:rPr>
                        <a:t>Sur site ou à distance</a:t>
                      </a:r>
                    </a:p>
                    <a:p>
                      <a:r>
                        <a:rPr lang="fr-FR" sz="1100">
                          <a:latin typeface="+mn-lt"/>
                        </a:rPr>
                        <a:t>Analyse de tous les critères</a:t>
                      </a:r>
                    </a:p>
                    <a:p>
                      <a:r>
                        <a:rPr lang="fr-FR" sz="1100">
                          <a:latin typeface="+mn-lt"/>
                        </a:rPr>
                        <a:t>Autres sites si </a:t>
                      </a:r>
                      <a:r>
                        <a:rPr lang="fr-FR" sz="1100" err="1">
                          <a:latin typeface="+mn-lt"/>
                        </a:rPr>
                        <a:t>multisites</a:t>
                      </a:r>
                      <a:endParaRPr lang="fr-FR" sz="1100">
                        <a:latin typeface="+mn-lt"/>
                      </a:endParaRPr>
                    </a:p>
                    <a:p>
                      <a:r>
                        <a:rPr lang="fr-FR" sz="1100">
                          <a:latin typeface="+mn-lt"/>
                        </a:rPr>
                        <a:t>Vérifications des plans d’actions sur les non-conformités éventuelles des l’audit initial</a:t>
                      </a:r>
                    </a:p>
                  </a:txBody>
                  <a:tcPr/>
                </a:tc>
                <a:tc>
                  <a:txBody>
                    <a:bodyPr/>
                    <a:lstStyle/>
                    <a:p>
                      <a:r>
                        <a:rPr lang="fr-FR" sz="1100">
                          <a:latin typeface="+mn-lt"/>
                        </a:rPr>
                        <a:t>18 mois après Audit initial</a:t>
                      </a:r>
                    </a:p>
                  </a:txBody>
                  <a:tcPr/>
                </a:tc>
                <a:extLst>
                  <a:ext uri="{0D108BD9-81ED-4DB2-BD59-A6C34878D82A}">
                    <a16:rowId xmlns:a16="http://schemas.microsoft.com/office/drawing/2014/main" xmlns="" val="2573301885"/>
                  </a:ext>
                </a:extLst>
              </a:tr>
              <a:tr h="370840">
                <a:tc>
                  <a:txBody>
                    <a:bodyPr/>
                    <a:lstStyle/>
                    <a:p>
                      <a:r>
                        <a:rPr lang="fr-FR" sz="1100">
                          <a:latin typeface="+mn-lt"/>
                        </a:rPr>
                        <a:t>8</a:t>
                      </a:r>
                    </a:p>
                  </a:txBody>
                  <a:tcPr/>
                </a:tc>
                <a:tc>
                  <a:txBody>
                    <a:bodyPr/>
                    <a:lstStyle/>
                    <a:p>
                      <a:r>
                        <a:rPr lang="fr-FR" sz="1100">
                          <a:latin typeface="+mn-lt"/>
                        </a:rPr>
                        <a:t>Audit de renouvellement</a:t>
                      </a:r>
                    </a:p>
                  </a:txBody>
                  <a:tcPr/>
                </a:tc>
                <a:tc>
                  <a:txBody>
                    <a:bodyPr/>
                    <a:lstStyle/>
                    <a:p>
                      <a:r>
                        <a:rPr lang="fr-FR" sz="1100">
                          <a:latin typeface="+mn-lt"/>
                        </a:rPr>
                        <a:t>Sur site</a:t>
                      </a:r>
                    </a:p>
                  </a:txBody>
                  <a:tcPr/>
                </a:tc>
                <a:tc>
                  <a:txBody>
                    <a:bodyPr/>
                    <a:lstStyle/>
                    <a:p>
                      <a:r>
                        <a:rPr lang="fr-FR" sz="1100" dirty="0">
                          <a:latin typeface="+mn-lt"/>
                        </a:rPr>
                        <a:t>18 mois après audit de suivi</a:t>
                      </a:r>
                    </a:p>
                  </a:txBody>
                  <a:tcPr/>
                </a:tc>
                <a:extLst>
                  <a:ext uri="{0D108BD9-81ED-4DB2-BD59-A6C34878D82A}">
                    <a16:rowId xmlns:a16="http://schemas.microsoft.com/office/drawing/2014/main" xmlns="" val="3772711627"/>
                  </a:ext>
                </a:extLst>
              </a:tr>
            </a:tbl>
          </a:graphicData>
        </a:graphic>
      </p:graphicFrame>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73</a:t>
            </a:fld>
            <a:endParaRPr lang="fr-FR" sz="1600" dirty="0"/>
          </a:p>
        </p:txBody>
      </p:sp>
    </p:spTree>
    <p:extLst>
      <p:ext uri="{BB962C8B-B14F-4D97-AF65-F5344CB8AC3E}">
        <p14:creationId xmlns:p14="http://schemas.microsoft.com/office/powerpoint/2010/main" val="230305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rot="10800000">
            <a:off x="1828803" y="4291484"/>
            <a:ext cx="72056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spAutoFit/>
          </a:bodyPr>
          <a:lstStyle/>
          <a:p>
            <a:endParaRPr lang="fr-FR" altLang="fr-FR"/>
          </a:p>
        </p:txBody>
      </p:sp>
      <p:sp>
        <p:nvSpPr>
          <p:cNvPr id="76805" name="Text Box 5"/>
          <p:cNvSpPr txBox="1">
            <a:spLocks noChangeArrowheads="1"/>
          </p:cNvSpPr>
          <p:nvPr/>
        </p:nvSpPr>
        <p:spPr bwMode="auto">
          <a:xfrm>
            <a:off x="3827466" y="5648325"/>
            <a:ext cx="1847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fr-FR" altLang="fr-FR"/>
          </a:p>
        </p:txBody>
      </p:sp>
      <p:pic>
        <p:nvPicPr>
          <p:cNvPr id="2" name="Image 1">
            <a:extLst>
              <a:ext uri="{FF2B5EF4-FFF2-40B4-BE49-F238E27FC236}">
                <a16:creationId xmlns:a16="http://schemas.microsoft.com/office/drawing/2014/main" xmlns="" id="{E4369995-BCE3-F343-B204-BAF615B5D29B}"/>
              </a:ext>
            </a:extLst>
          </p:cNvPr>
          <p:cNvPicPr>
            <a:picLocks noChangeAspect="1"/>
          </p:cNvPicPr>
          <p:nvPr/>
        </p:nvPicPr>
        <p:blipFill>
          <a:blip r:embed="rId3"/>
          <a:stretch>
            <a:fillRect/>
          </a:stretch>
        </p:blipFill>
        <p:spPr>
          <a:xfrm>
            <a:off x="0" y="3334"/>
            <a:ext cx="9674398" cy="6854665"/>
          </a:xfrm>
          <a:prstGeom prst="rect">
            <a:avLst/>
          </a:prstGeom>
        </p:spPr>
      </p:pic>
      <p:sp>
        <p:nvSpPr>
          <p:cNvPr id="3" name="Espace réservé du numéro de diapositive 2"/>
          <p:cNvSpPr>
            <a:spLocks noGrp="1"/>
          </p:cNvSpPr>
          <p:nvPr>
            <p:ph type="sldNum" sz="quarter" idx="12"/>
          </p:nvPr>
        </p:nvSpPr>
        <p:spPr/>
        <p:txBody>
          <a:bodyPr/>
          <a:lstStyle/>
          <a:p>
            <a:pPr>
              <a:defRPr/>
            </a:pPr>
            <a:fld id="{7183E63D-3F0E-4459-9B72-85B77E9B9620}" type="slidenum">
              <a:rPr lang="fr-FR" sz="1600" smtClean="0"/>
              <a:pPr>
                <a:defRPr/>
              </a:pPr>
              <a:t>74</a:t>
            </a:fld>
            <a:endParaRPr lang="fr-FR" sz="1600" dirty="0"/>
          </a:p>
        </p:txBody>
      </p:sp>
    </p:spTree>
    <p:extLst>
      <p:ext uri="{BB962C8B-B14F-4D97-AF65-F5344CB8AC3E}">
        <p14:creationId xmlns:p14="http://schemas.microsoft.com/office/powerpoint/2010/main" val="33650387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Conditions </a:t>
            </a:r>
            <a:r>
              <a:rPr lang="en-US" b="1" dirty="0" err="1">
                <a:solidFill>
                  <a:schemeClr val="tx1"/>
                </a:solidFill>
              </a:rPr>
              <a:t>d’obtention</a:t>
            </a:r>
            <a:r>
              <a:rPr lang="en-US" b="1" dirty="0">
                <a:solidFill>
                  <a:schemeClr val="tx1"/>
                </a:solidFill>
              </a:rPr>
              <a:t> </a:t>
            </a:r>
          </a:p>
        </p:txBody>
      </p:sp>
      <p:sp>
        <p:nvSpPr>
          <p:cNvPr id="4" name="Espace réservé du contenu 3">
            <a:extLst>
              <a:ext uri="{FF2B5EF4-FFF2-40B4-BE49-F238E27FC236}">
                <a16:creationId xmlns:a16="http://schemas.microsoft.com/office/drawing/2014/main" xmlns="" id="{FA4D1CC2-7772-4876-84E7-0ECEED2A733E}"/>
              </a:ext>
            </a:extLst>
          </p:cNvPr>
          <p:cNvSpPr>
            <a:spLocks noGrp="1"/>
          </p:cNvSpPr>
          <p:nvPr>
            <p:ph idx="1"/>
          </p:nvPr>
        </p:nvSpPr>
        <p:spPr/>
        <p:txBody>
          <a:bodyPr>
            <a:normAutofit/>
          </a:bodyPr>
          <a:lstStyle/>
          <a:p>
            <a:pPr marL="285750" indent="-285750"/>
            <a:r>
              <a:rPr lang="fr-FR" sz="2400" dirty="0"/>
              <a:t>0 non-conformité : certification (après approbation conseil de certification)</a:t>
            </a:r>
          </a:p>
          <a:p>
            <a:pPr marL="0" indent="0">
              <a:buNone/>
            </a:pPr>
            <a:endParaRPr lang="fr-FR" sz="2400" dirty="0"/>
          </a:p>
          <a:p>
            <a:pPr marL="285750" indent="-285750"/>
            <a:r>
              <a:rPr lang="fr-FR" sz="2400" dirty="0"/>
              <a:t>Moins de 5 non-conformités mineures -&gt; envoi plan d’actions avant 6 mois -&gt; certification (après approbation conseil de certification).</a:t>
            </a:r>
          </a:p>
          <a:p>
            <a:pPr marL="285750" indent="-285750"/>
            <a:endParaRPr lang="fr-FR" sz="2400" dirty="0"/>
          </a:p>
          <a:p>
            <a:pPr marL="285750" indent="-285750"/>
            <a:r>
              <a:rPr lang="fr-FR" sz="2400" dirty="0"/>
              <a:t>Non-conformité(s) majeures -&gt; envoi plan d’action avant 3 mois -&gt; vérification de l’application -&gt; certification (après approbation conseil de certification).</a:t>
            </a:r>
          </a:p>
          <a:p>
            <a:endParaRPr lang="fr-FR" dirty="0"/>
          </a:p>
        </p:txBody>
      </p:sp>
      <p:sp>
        <p:nvSpPr>
          <p:cNvPr id="14" name="Rectangle 3"/>
          <p:cNvSpPr txBox="1">
            <a:spLocks noChangeArrowheads="1"/>
          </p:cNvSpPr>
          <p:nvPr/>
        </p:nvSpPr>
        <p:spPr>
          <a:xfrm>
            <a:off x="318964" y="1700808"/>
            <a:ext cx="7920039" cy="4608512"/>
          </a:xfrm>
          <a:prstGeom prst="rect">
            <a:avLst/>
          </a:prstGeom>
          <a:extLs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vert="horz" lIns="91440" tIns="45720" rIns="91440" bIns="45720" rtlCol="0">
            <a:normAutofit/>
          </a:bodyPr>
          <a:lstStyle>
            <a:lvl1pPr marL="304804" indent="-203203" algn="l" defTabSz="812810" rtl="0" eaLnBrk="1" latinLnBrk="0" hangingPunct="1">
              <a:spcBef>
                <a:spcPct val="20000"/>
              </a:spcBef>
              <a:buClr>
                <a:schemeClr val="accent1"/>
              </a:buClr>
              <a:buFont typeface="Arial" pitchFamily="34" charset="0"/>
              <a:buChar char="•"/>
              <a:defRPr sz="1955" kern="1200">
                <a:solidFill>
                  <a:schemeClr val="tx1"/>
                </a:solidFill>
                <a:latin typeface="+mn-lt"/>
                <a:ea typeface="+mn-ea"/>
                <a:cs typeface="+mn-cs"/>
              </a:defRPr>
            </a:lvl1pPr>
            <a:lvl2pPr marL="568967" indent="-203203" algn="l" defTabSz="812810" rtl="0" eaLnBrk="1" latinLnBrk="0" hangingPunct="1">
              <a:spcBef>
                <a:spcPct val="20000"/>
              </a:spcBef>
              <a:buClr>
                <a:schemeClr val="accent2"/>
              </a:buClr>
              <a:buFont typeface="Arial" pitchFamily="34" charset="0"/>
              <a:buChar char="•"/>
              <a:defRPr sz="1777" kern="1200">
                <a:solidFill>
                  <a:schemeClr val="tx1"/>
                </a:solidFill>
                <a:latin typeface="+mn-lt"/>
                <a:ea typeface="+mn-ea"/>
                <a:cs typeface="+mn-cs"/>
              </a:defRPr>
            </a:lvl2pPr>
            <a:lvl3pPr marL="894092" indent="-203203" algn="l" defTabSz="81281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3pPr>
            <a:lvl4pPr marL="1137935" indent="-203203" algn="l" defTabSz="812810" rtl="0" eaLnBrk="1" latinLnBrk="0" hangingPunct="1">
              <a:spcBef>
                <a:spcPct val="20000"/>
              </a:spcBef>
              <a:buClr>
                <a:schemeClr val="accent4"/>
              </a:buClr>
              <a:buFont typeface="Arial" pitchFamily="34" charset="0"/>
              <a:buChar char="•"/>
              <a:defRPr sz="1422" kern="1200">
                <a:solidFill>
                  <a:schemeClr val="tx1"/>
                </a:solidFill>
                <a:latin typeface="+mn-lt"/>
                <a:ea typeface="+mn-ea"/>
                <a:cs typeface="+mn-cs"/>
              </a:defRPr>
            </a:lvl4pPr>
            <a:lvl5pPr marL="1381778" indent="-203203" algn="l" defTabSz="812810" rtl="0" eaLnBrk="1" latinLnBrk="0" hangingPunct="1">
              <a:spcBef>
                <a:spcPct val="20000"/>
              </a:spcBef>
              <a:buClr>
                <a:schemeClr val="accent5"/>
              </a:buClr>
              <a:buFont typeface="Arial" pitchFamily="34" charset="0"/>
              <a:buChar char="•"/>
              <a:defRPr sz="1244" kern="1200" baseline="0">
                <a:solidFill>
                  <a:schemeClr val="tx1"/>
                </a:solidFill>
                <a:latin typeface="+mn-lt"/>
                <a:ea typeface="+mn-ea"/>
                <a:cs typeface="+mn-cs"/>
              </a:defRPr>
            </a:lvl5pPr>
            <a:lvl6pPr marL="1544339" indent="-162562" algn="l" defTabSz="812810" rtl="0" eaLnBrk="1" latinLnBrk="0" hangingPunct="1">
              <a:spcBef>
                <a:spcPct val="20000"/>
              </a:spcBef>
              <a:buClr>
                <a:schemeClr val="accent1"/>
              </a:buClr>
              <a:buFont typeface="Arial" pitchFamily="34" charset="0"/>
              <a:buChar char="•"/>
              <a:defRPr sz="1244" kern="1200" baseline="0">
                <a:solidFill>
                  <a:schemeClr val="tx1"/>
                </a:solidFill>
                <a:latin typeface="+mn-lt"/>
                <a:ea typeface="+mn-ea"/>
                <a:cs typeface="+mn-cs"/>
              </a:defRPr>
            </a:lvl6pPr>
            <a:lvl7pPr marL="1706901" indent="-162562" algn="l" defTabSz="812810" rtl="0" eaLnBrk="1" latinLnBrk="0" hangingPunct="1">
              <a:spcBef>
                <a:spcPct val="20000"/>
              </a:spcBef>
              <a:buClr>
                <a:schemeClr val="accent2"/>
              </a:buClr>
              <a:buFont typeface="Arial" pitchFamily="34" charset="0"/>
              <a:buChar char="•"/>
              <a:defRPr sz="1244" kern="1200">
                <a:solidFill>
                  <a:schemeClr val="tx1"/>
                </a:solidFill>
                <a:latin typeface="+mn-lt"/>
                <a:ea typeface="+mn-ea"/>
                <a:cs typeface="+mn-cs"/>
              </a:defRPr>
            </a:lvl7pPr>
            <a:lvl8pPr marL="1869464" indent="-162562" algn="l" defTabSz="812810" rtl="0" eaLnBrk="1" latinLnBrk="0" hangingPunct="1">
              <a:spcBef>
                <a:spcPct val="20000"/>
              </a:spcBef>
              <a:buClr>
                <a:schemeClr val="accent3"/>
              </a:buClr>
              <a:buFont typeface="Arial" pitchFamily="34" charset="0"/>
              <a:buChar char="•"/>
              <a:defRPr sz="1244" kern="1200">
                <a:solidFill>
                  <a:schemeClr val="tx1"/>
                </a:solidFill>
                <a:latin typeface="+mn-lt"/>
                <a:ea typeface="+mn-ea"/>
                <a:cs typeface="+mn-cs"/>
              </a:defRPr>
            </a:lvl8pPr>
            <a:lvl9pPr marL="2032025" indent="-162562" algn="l" defTabSz="812810" rtl="0" eaLnBrk="1" latinLnBrk="0" hangingPunct="1">
              <a:spcBef>
                <a:spcPct val="20000"/>
              </a:spcBef>
              <a:buClr>
                <a:schemeClr val="accent4"/>
              </a:buClr>
              <a:buFont typeface="Arial" pitchFamily="34" charset="0"/>
              <a:buChar char="•"/>
              <a:defRPr sz="1244" kern="1200">
                <a:solidFill>
                  <a:schemeClr val="tx1"/>
                </a:solidFill>
                <a:latin typeface="+mn-lt"/>
                <a:ea typeface="+mn-ea"/>
                <a:cs typeface="+mn-cs"/>
              </a:defRPr>
            </a:lvl9pPr>
          </a:lstStyle>
          <a:p>
            <a:pPr marL="533387" indent="-533387" fontAlgn="auto">
              <a:lnSpc>
                <a:spcPct val="90000"/>
              </a:lnSpc>
              <a:spcAft>
                <a:spcPts val="0"/>
              </a:spcAft>
            </a:pPr>
            <a:endParaRPr lang="fr-FR" altLang="fr-FR" b="0"/>
          </a:p>
        </p:txBody>
      </p:sp>
      <p:sp>
        <p:nvSpPr>
          <p:cNvPr id="3" name="ZoneTexte 2">
            <a:extLst>
              <a:ext uri="{FF2B5EF4-FFF2-40B4-BE49-F238E27FC236}">
                <a16:creationId xmlns:a16="http://schemas.microsoft.com/office/drawing/2014/main" xmlns="" id="{7E6BB24F-C687-4449-BAA4-91F7AE54DE5A}"/>
              </a:ext>
            </a:extLst>
          </p:cNvPr>
          <p:cNvSpPr txBox="1"/>
          <p:nvPr/>
        </p:nvSpPr>
        <p:spPr>
          <a:xfrm>
            <a:off x="3810511" y="1700808"/>
            <a:ext cx="8856984" cy="1384995"/>
          </a:xfrm>
          <a:prstGeom prst="rect">
            <a:avLst/>
          </a:prstGeom>
          <a:noFill/>
        </p:spPr>
        <p:txBody>
          <a:bodyPr wrap="square" rtlCol="0">
            <a:spAutoFit/>
          </a:bodyPr>
          <a:lstStyle/>
          <a:p>
            <a:pPr marL="285750" indent="-285750">
              <a:buFont typeface="Arial" panose="020B0604020202020204" pitchFamily="34" charset="0"/>
              <a:buChar char="•"/>
            </a:pPr>
            <a:endParaRPr lang="fr-FR" sz="1400" b="0" dirty="0"/>
          </a:p>
          <a:p>
            <a:pPr marL="285750" indent="-285750">
              <a:buFont typeface="Arial" panose="020B0604020202020204" pitchFamily="34" charset="0"/>
              <a:buChar char="•"/>
            </a:pPr>
            <a:endParaRPr lang="fr-FR" sz="1400" b="0" dirty="0"/>
          </a:p>
          <a:p>
            <a:pPr marL="285750" indent="-285750">
              <a:buFont typeface="Arial" panose="020B0604020202020204" pitchFamily="34" charset="0"/>
              <a:buChar char="•"/>
            </a:pPr>
            <a:endParaRPr lang="fr-FR" sz="1400" b="0" dirty="0"/>
          </a:p>
          <a:p>
            <a:endParaRPr lang="fr-FR" sz="1400" b="0" dirty="0"/>
          </a:p>
          <a:p>
            <a:endParaRPr lang="fr-FR" sz="1400" b="0" dirty="0"/>
          </a:p>
          <a:p>
            <a:endParaRPr lang="fr-FR" sz="1400" b="0" dirty="0"/>
          </a:p>
        </p:txBody>
      </p:sp>
      <p:sp>
        <p:nvSpPr>
          <p:cNvPr id="5" name="Espace réservé du numéro de diapositive 4"/>
          <p:cNvSpPr>
            <a:spLocks noGrp="1"/>
          </p:cNvSpPr>
          <p:nvPr>
            <p:ph type="sldNum" sz="quarter" idx="12"/>
          </p:nvPr>
        </p:nvSpPr>
        <p:spPr/>
        <p:txBody>
          <a:bodyPr/>
          <a:lstStyle/>
          <a:p>
            <a:pPr>
              <a:defRPr/>
            </a:pPr>
            <a:fld id="{9406A379-C69B-461F-96F8-C94172148C3C}" type="slidenum">
              <a:rPr lang="fr-FR" sz="1600" smtClean="0"/>
              <a:pPr>
                <a:defRPr/>
              </a:pPr>
              <a:t>75</a:t>
            </a:fld>
            <a:endParaRPr lang="fr-FR" sz="1600"/>
          </a:p>
        </p:txBody>
      </p:sp>
    </p:spTree>
    <p:extLst>
      <p:ext uri="{BB962C8B-B14F-4D97-AF65-F5344CB8AC3E}">
        <p14:creationId xmlns:p14="http://schemas.microsoft.com/office/powerpoint/2010/main" val="440114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40" y="159583"/>
            <a:ext cx="7620000" cy="1143000"/>
          </a:xfrm>
        </p:spPr>
        <p:txBody>
          <a:bodyPr/>
          <a:lstStyle/>
          <a:p>
            <a:r>
              <a:rPr lang="en-US"/>
              <a:t>Non-</a:t>
            </a:r>
            <a:r>
              <a:rPr lang="en-US" err="1"/>
              <a:t>conformité</a:t>
            </a:r>
            <a:endParaRPr lang="en-US"/>
          </a:p>
        </p:txBody>
      </p:sp>
      <p:sp>
        <p:nvSpPr>
          <p:cNvPr id="14" name="Rectangle 3"/>
          <p:cNvSpPr txBox="1">
            <a:spLocks noChangeArrowheads="1"/>
          </p:cNvSpPr>
          <p:nvPr/>
        </p:nvSpPr>
        <p:spPr>
          <a:xfrm>
            <a:off x="318964" y="1700808"/>
            <a:ext cx="7920039" cy="4608512"/>
          </a:xfrm>
          <a:prstGeom prst="rect">
            <a:avLst/>
          </a:prstGeom>
          <a:extLs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vert="horz" lIns="91440" tIns="45720" rIns="91440" bIns="45720" rtlCol="0">
            <a:normAutofit/>
          </a:bodyPr>
          <a:lstStyle>
            <a:lvl1pPr marL="304804" indent="-203203" algn="l" defTabSz="812810" rtl="0" eaLnBrk="1" latinLnBrk="0" hangingPunct="1">
              <a:spcBef>
                <a:spcPct val="20000"/>
              </a:spcBef>
              <a:buClr>
                <a:schemeClr val="accent1"/>
              </a:buClr>
              <a:buFont typeface="Arial" pitchFamily="34" charset="0"/>
              <a:buChar char="•"/>
              <a:defRPr sz="1955" kern="1200">
                <a:solidFill>
                  <a:schemeClr val="tx1"/>
                </a:solidFill>
                <a:latin typeface="+mn-lt"/>
                <a:ea typeface="+mn-ea"/>
                <a:cs typeface="+mn-cs"/>
              </a:defRPr>
            </a:lvl1pPr>
            <a:lvl2pPr marL="568967" indent="-203203" algn="l" defTabSz="812810" rtl="0" eaLnBrk="1" latinLnBrk="0" hangingPunct="1">
              <a:spcBef>
                <a:spcPct val="20000"/>
              </a:spcBef>
              <a:buClr>
                <a:schemeClr val="accent2"/>
              </a:buClr>
              <a:buFont typeface="Arial" pitchFamily="34" charset="0"/>
              <a:buChar char="•"/>
              <a:defRPr sz="1777" kern="1200">
                <a:solidFill>
                  <a:schemeClr val="tx1"/>
                </a:solidFill>
                <a:latin typeface="+mn-lt"/>
                <a:ea typeface="+mn-ea"/>
                <a:cs typeface="+mn-cs"/>
              </a:defRPr>
            </a:lvl2pPr>
            <a:lvl3pPr marL="894092" indent="-203203" algn="l" defTabSz="81281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3pPr>
            <a:lvl4pPr marL="1137935" indent="-203203" algn="l" defTabSz="812810" rtl="0" eaLnBrk="1" latinLnBrk="0" hangingPunct="1">
              <a:spcBef>
                <a:spcPct val="20000"/>
              </a:spcBef>
              <a:buClr>
                <a:schemeClr val="accent4"/>
              </a:buClr>
              <a:buFont typeface="Arial" pitchFamily="34" charset="0"/>
              <a:buChar char="•"/>
              <a:defRPr sz="1422" kern="1200">
                <a:solidFill>
                  <a:schemeClr val="tx1"/>
                </a:solidFill>
                <a:latin typeface="+mn-lt"/>
                <a:ea typeface="+mn-ea"/>
                <a:cs typeface="+mn-cs"/>
              </a:defRPr>
            </a:lvl4pPr>
            <a:lvl5pPr marL="1381778" indent="-203203" algn="l" defTabSz="812810" rtl="0" eaLnBrk="1" latinLnBrk="0" hangingPunct="1">
              <a:spcBef>
                <a:spcPct val="20000"/>
              </a:spcBef>
              <a:buClr>
                <a:schemeClr val="accent5"/>
              </a:buClr>
              <a:buFont typeface="Arial" pitchFamily="34" charset="0"/>
              <a:buChar char="•"/>
              <a:defRPr sz="1244" kern="1200" baseline="0">
                <a:solidFill>
                  <a:schemeClr val="tx1"/>
                </a:solidFill>
                <a:latin typeface="+mn-lt"/>
                <a:ea typeface="+mn-ea"/>
                <a:cs typeface="+mn-cs"/>
              </a:defRPr>
            </a:lvl5pPr>
            <a:lvl6pPr marL="1544339" indent="-162562" algn="l" defTabSz="812810" rtl="0" eaLnBrk="1" latinLnBrk="0" hangingPunct="1">
              <a:spcBef>
                <a:spcPct val="20000"/>
              </a:spcBef>
              <a:buClr>
                <a:schemeClr val="accent1"/>
              </a:buClr>
              <a:buFont typeface="Arial" pitchFamily="34" charset="0"/>
              <a:buChar char="•"/>
              <a:defRPr sz="1244" kern="1200" baseline="0">
                <a:solidFill>
                  <a:schemeClr val="tx1"/>
                </a:solidFill>
                <a:latin typeface="+mn-lt"/>
                <a:ea typeface="+mn-ea"/>
                <a:cs typeface="+mn-cs"/>
              </a:defRPr>
            </a:lvl6pPr>
            <a:lvl7pPr marL="1706901" indent="-162562" algn="l" defTabSz="812810" rtl="0" eaLnBrk="1" latinLnBrk="0" hangingPunct="1">
              <a:spcBef>
                <a:spcPct val="20000"/>
              </a:spcBef>
              <a:buClr>
                <a:schemeClr val="accent2"/>
              </a:buClr>
              <a:buFont typeface="Arial" pitchFamily="34" charset="0"/>
              <a:buChar char="•"/>
              <a:defRPr sz="1244" kern="1200">
                <a:solidFill>
                  <a:schemeClr val="tx1"/>
                </a:solidFill>
                <a:latin typeface="+mn-lt"/>
                <a:ea typeface="+mn-ea"/>
                <a:cs typeface="+mn-cs"/>
              </a:defRPr>
            </a:lvl7pPr>
            <a:lvl8pPr marL="1869464" indent="-162562" algn="l" defTabSz="812810" rtl="0" eaLnBrk="1" latinLnBrk="0" hangingPunct="1">
              <a:spcBef>
                <a:spcPct val="20000"/>
              </a:spcBef>
              <a:buClr>
                <a:schemeClr val="accent3"/>
              </a:buClr>
              <a:buFont typeface="Arial" pitchFamily="34" charset="0"/>
              <a:buChar char="•"/>
              <a:defRPr sz="1244" kern="1200">
                <a:solidFill>
                  <a:schemeClr val="tx1"/>
                </a:solidFill>
                <a:latin typeface="+mn-lt"/>
                <a:ea typeface="+mn-ea"/>
                <a:cs typeface="+mn-cs"/>
              </a:defRPr>
            </a:lvl8pPr>
            <a:lvl9pPr marL="2032025" indent="-162562" algn="l" defTabSz="812810" rtl="0" eaLnBrk="1" latinLnBrk="0" hangingPunct="1">
              <a:spcBef>
                <a:spcPct val="20000"/>
              </a:spcBef>
              <a:buClr>
                <a:schemeClr val="accent4"/>
              </a:buClr>
              <a:buFont typeface="Arial" pitchFamily="34" charset="0"/>
              <a:buChar char="•"/>
              <a:defRPr sz="1244" kern="1200">
                <a:solidFill>
                  <a:schemeClr val="tx1"/>
                </a:solidFill>
                <a:latin typeface="+mn-lt"/>
                <a:ea typeface="+mn-ea"/>
                <a:cs typeface="+mn-cs"/>
              </a:defRPr>
            </a:lvl9pPr>
          </a:lstStyle>
          <a:p>
            <a:pPr marL="533387" indent="-533387" fontAlgn="auto">
              <a:lnSpc>
                <a:spcPct val="90000"/>
              </a:lnSpc>
              <a:spcAft>
                <a:spcPts val="0"/>
              </a:spcAft>
            </a:pPr>
            <a:endParaRPr lang="fr-FR" altLang="fr-FR" b="0"/>
          </a:p>
        </p:txBody>
      </p:sp>
      <p:graphicFrame>
        <p:nvGraphicFramePr>
          <p:cNvPr id="4" name="Tableau 3">
            <a:extLst>
              <a:ext uri="{FF2B5EF4-FFF2-40B4-BE49-F238E27FC236}">
                <a16:creationId xmlns:a16="http://schemas.microsoft.com/office/drawing/2014/main" xmlns="" id="{EA7FB96C-5369-FA49-A130-8AADD18886DE}"/>
              </a:ext>
            </a:extLst>
          </p:cNvPr>
          <p:cNvGraphicFramePr>
            <a:graphicFrameLocks noGrp="1"/>
          </p:cNvGraphicFramePr>
          <p:nvPr>
            <p:extLst>
              <p:ext uri="{D42A27DB-BD31-4B8C-83A1-F6EECF244321}">
                <p14:modId xmlns:p14="http://schemas.microsoft.com/office/powerpoint/2010/main" val="2254285110"/>
              </p:ext>
            </p:extLst>
          </p:nvPr>
        </p:nvGraphicFramePr>
        <p:xfrm>
          <a:off x="174948" y="1302583"/>
          <a:ext cx="9865096" cy="497332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xmlns="" val="3310978443"/>
                    </a:ext>
                  </a:extLst>
                </a:gridCol>
                <a:gridCol w="3816424">
                  <a:extLst>
                    <a:ext uri="{9D8B030D-6E8A-4147-A177-3AD203B41FA5}">
                      <a16:colId xmlns:a16="http://schemas.microsoft.com/office/drawing/2014/main" xmlns="" val="41561465"/>
                    </a:ext>
                  </a:extLst>
                </a:gridCol>
                <a:gridCol w="1656184">
                  <a:extLst>
                    <a:ext uri="{9D8B030D-6E8A-4147-A177-3AD203B41FA5}">
                      <a16:colId xmlns:a16="http://schemas.microsoft.com/office/drawing/2014/main" xmlns="" val="3678435890"/>
                    </a:ext>
                  </a:extLst>
                </a:gridCol>
                <a:gridCol w="3384376">
                  <a:extLst>
                    <a:ext uri="{9D8B030D-6E8A-4147-A177-3AD203B41FA5}">
                      <a16:colId xmlns:a16="http://schemas.microsoft.com/office/drawing/2014/main" xmlns="" val="1784840795"/>
                    </a:ext>
                  </a:extLst>
                </a:gridCol>
              </a:tblGrid>
              <a:tr h="370840">
                <a:tc>
                  <a:txBody>
                    <a:bodyPr/>
                    <a:lstStyle/>
                    <a:p>
                      <a:r>
                        <a:rPr lang="fr-FR" sz="1600">
                          <a:latin typeface="+mn-lt"/>
                        </a:rPr>
                        <a:t>Type</a:t>
                      </a:r>
                    </a:p>
                  </a:txBody>
                  <a:tcPr/>
                </a:tc>
                <a:tc>
                  <a:txBody>
                    <a:bodyPr/>
                    <a:lstStyle/>
                    <a:p>
                      <a:r>
                        <a:rPr lang="fr-FR" sz="1600">
                          <a:latin typeface="+mn-lt"/>
                        </a:rPr>
                        <a:t>Motif</a:t>
                      </a:r>
                    </a:p>
                  </a:txBody>
                  <a:tcPr/>
                </a:tc>
                <a:tc>
                  <a:txBody>
                    <a:bodyPr/>
                    <a:lstStyle/>
                    <a:p>
                      <a:r>
                        <a:rPr lang="fr-FR" sz="1600">
                          <a:latin typeface="+mn-lt"/>
                        </a:rPr>
                        <a:t>Exemple</a:t>
                      </a:r>
                    </a:p>
                  </a:txBody>
                  <a:tcPr/>
                </a:tc>
                <a:tc>
                  <a:txBody>
                    <a:bodyPr/>
                    <a:lstStyle/>
                    <a:p>
                      <a:endParaRPr lang="fr-FR" sz="1600" dirty="0">
                        <a:latin typeface="+mn-lt"/>
                      </a:endParaRPr>
                    </a:p>
                  </a:txBody>
                  <a:tcPr/>
                </a:tc>
                <a:extLst>
                  <a:ext uri="{0D108BD9-81ED-4DB2-BD59-A6C34878D82A}">
                    <a16:rowId xmlns:a16="http://schemas.microsoft.com/office/drawing/2014/main" xmlns="" val="2931031388"/>
                  </a:ext>
                </a:extLst>
              </a:tr>
              <a:tr h="370840">
                <a:tc>
                  <a:txBody>
                    <a:bodyPr/>
                    <a:lstStyle/>
                    <a:p>
                      <a:r>
                        <a:rPr lang="fr-FR" sz="1600" dirty="0">
                          <a:latin typeface="+mn-lt"/>
                        </a:rPr>
                        <a:t>Majeure</a:t>
                      </a:r>
                    </a:p>
                  </a:txBody>
                  <a:tcPr/>
                </a:tc>
                <a:tc>
                  <a:txBody>
                    <a:bodyPr/>
                    <a:lstStyle/>
                    <a:p>
                      <a:pPr marL="0" marR="0" lvl="0" indent="0" algn="l" defTabSz="812790" rtl="0" eaLnBrk="1" fontAlgn="auto" latinLnBrk="0" hangingPunct="1">
                        <a:lnSpc>
                          <a:spcPct val="100000"/>
                        </a:lnSpc>
                        <a:spcBef>
                          <a:spcPts val="0"/>
                        </a:spcBef>
                        <a:spcAft>
                          <a:spcPts val="0"/>
                        </a:spcAft>
                        <a:buClrTx/>
                        <a:buSzTx/>
                        <a:buFontTx/>
                        <a:buNone/>
                        <a:tabLst/>
                        <a:defRPr/>
                      </a:pPr>
                      <a:r>
                        <a:rPr lang="fr-FR" sz="1600" kern="1200">
                          <a:solidFill>
                            <a:schemeClr val="dk1"/>
                          </a:solidFill>
                          <a:effectLst/>
                          <a:latin typeface="+mn-lt"/>
                          <a:ea typeface="+mn-ea"/>
                          <a:cs typeface="+mn-cs"/>
                        </a:rPr>
                        <a:t>Non prise en compte de l’indicateur ou prise en compte partielle qui remet en cause la qualité́ de la prestation. </a:t>
                      </a:r>
                      <a:endParaRPr lang="fr-FR" sz="1600">
                        <a:effectLst/>
                        <a:latin typeface="+mn-lt"/>
                      </a:endParaRPr>
                    </a:p>
                    <a:p>
                      <a:endParaRPr lang="fr-FR" sz="1600">
                        <a:latin typeface="+mn-lt"/>
                      </a:endParaRPr>
                    </a:p>
                  </a:txBody>
                  <a:tcPr/>
                </a:tc>
                <a:tc>
                  <a:txBody>
                    <a:bodyPr/>
                    <a:lstStyle/>
                    <a:p>
                      <a:r>
                        <a:rPr lang="fr-FR" sz="1400" dirty="0">
                          <a:latin typeface="+mn-lt"/>
                        </a:rPr>
                        <a:t>Absence plan de formation</a:t>
                      </a:r>
                    </a:p>
                    <a:p>
                      <a:endParaRPr lang="fr-FR" sz="1400" kern="1200" dirty="0">
                        <a:solidFill>
                          <a:schemeClr val="dk1"/>
                        </a:solidFill>
                        <a:effectLst/>
                        <a:latin typeface="+mn-lt"/>
                        <a:ea typeface="+mn-ea"/>
                        <a:cs typeface="+mn-cs"/>
                      </a:endParaRPr>
                    </a:p>
                    <a:p>
                      <a:endParaRPr lang="fr-FR" sz="1400" kern="1200" dirty="0">
                        <a:solidFill>
                          <a:schemeClr val="dk1"/>
                        </a:solidFill>
                        <a:effectLst/>
                        <a:latin typeface="+mn-lt"/>
                        <a:ea typeface="+mn-ea"/>
                        <a:cs typeface="+mn-cs"/>
                      </a:endParaRPr>
                    </a:p>
                    <a:p>
                      <a:r>
                        <a:rPr lang="fr-FR" sz="1400" kern="1200" dirty="0">
                          <a:solidFill>
                            <a:schemeClr val="dk1"/>
                          </a:solidFill>
                          <a:effectLst/>
                          <a:latin typeface="+mn-lt"/>
                          <a:ea typeface="+mn-ea"/>
                          <a:cs typeface="+mn-cs"/>
                        </a:rPr>
                        <a:t>Les contenus de la prestation ne correspondent pas aux exigences de la certification visée</a:t>
                      </a:r>
                      <a:endParaRPr lang="fr-FR" sz="1400" dirty="0">
                        <a:latin typeface="+mn-lt"/>
                      </a:endParaRPr>
                    </a:p>
                  </a:txBody>
                  <a:tcPr/>
                </a:tc>
                <a:tc>
                  <a:txBody>
                    <a:bodyPr/>
                    <a:lstStyle/>
                    <a:p>
                      <a:r>
                        <a:rPr lang="fr-FR" sz="1400" b="1" kern="1200" dirty="0">
                          <a:solidFill>
                            <a:schemeClr val="dk1"/>
                          </a:solidFill>
                          <a:effectLst/>
                          <a:latin typeface="+mn-lt"/>
                          <a:ea typeface="+mn-ea"/>
                          <a:cs typeface="+mn-cs"/>
                        </a:rPr>
                        <a:t>Vérification </a:t>
                      </a:r>
                      <a:r>
                        <a:rPr lang="fr-FR" sz="1400" kern="1200" dirty="0">
                          <a:solidFill>
                            <a:schemeClr val="dk1"/>
                          </a:solidFill>
                          <a:effectLst/>
                          <a:latin typeface="+mn-lt"/>
                          <a:ea typeface="+mn-ea"/>
                          <a:cs typeface="+mn-cs"/>
                        </a:rPr>
                        <a:t>de la mise en œuvre d’actions correctives sous 3 mois </a:t>
                      </a:r>
                      <a:endParaRPr lang="fr-FR" sz="1400" dirty="0">
                        <a:effectLst/>
                        <a:latin typeface="+mn-lt"/>
                      </a:endParaRPr>
                    </a:p>
                    <a:p>
                      <a:r>
                        <a:rPr lang="fr-FR" sz="1400" kern="1200" dirty="0">
                          <a:solidFill>
                            <a:schemeClr val="dk1"/>
                          </a:solidFill>
                          <a:effectLst/>
                          <a:latin typeface="+mn-lt"/>
                          <a:ea typeface="+mn-ea"/>
                          <a:cs typeface="+mn-cs"/>
                        </a:rPr>
                        <a:t>-  Sinon, suspension de la certification (en suivi ou renouvellement)</a:t>
                      </a:r>
                      <a:endParaRPr lang="fr-FR" sz="1400" dirty="0">
                        <a:effectLst/>
                        <a:latin typeface="+mn-lt"/>
                      </a:endParaRPr>
                    </a:p>
                    <a:p>
                      <a:r>
                        <a:rPr lang="fr-FR" sz="1400" kern="1200" dirty="0">
                          <a:solidFill>
                            <a:schemeClr val="dk1"/>
                          </a:solidFill>
                          <a:effectLst/>
                          <a:latin typeface="+mn-lt"/>
                          <a:ea typeface="+mn-ea"/>
                          <a:cs typeface="+mn-cs"/>
                        </a:rPr>
                        <a:t>-  Pour lever la suspension : constat </a:t>
                      </a:r>
                      <a:endParaRPr lang="fr-FR" sz="1400" dirty="0">
                        <a:effectLst/>
                        <a:latin typeface="+mn-lt"/>
                      </a:endParaRPr>
                    </a:p>
                    <a:p>
                      <a:r>
                        <a:rPr lang="fr-FR" sz="1400" kern="1200" dirty="0">
                          <a:solidFill>
                            <a:schemeClr val="dk1"/>
                          </a:solidFill>
                          <a:effectLst/>
                          <a:latin typeface="+mn-lt"/>
                          <a:ea typeface="+mn-ea"/>
                          <a:cs typeface="+mn-cs"/>
                        </a:rPr>
                        <a:t>par le certificateur du retour en conformité́</a:t>
                      </a:r>
                      <a:endParaRPr lang="fr-FR" sz="1400" dirty="0">
                        <a:latin typeface="+mn-lt"/>
                      </a:endParaRPr>
                    </a:p>
                  </a:txBody>
                  <a:tcPr/>
                </a:tc>
                <a:extLst>
                  <a:ext uri="{0D108BD9-81ED-4DB2-BD59-A6C34878D82A}">
                    <a16:rowId xmlns:a16="http://schemas.microsoft.com/office/drawing/2014/main" xmlns="" val="1540006668"/>
                  </a:ext>
                </a:extLst>
              </a:tr>
              <a:tr h="370840">
                <a:tc>
                  <a:txBody>
                    <a:bodyPr/>
                    <a:lstStyle/>
                    <a:p>
                      <a:r>
                        <a:rPr lang="fr-FR" sz="1600" dirty="0">
                          <a:latin typeface="+mn-lt"/>
                        </a:rPr>
                        <a:t>Mineure</a:t>
                      </a:r>
                    </a:p>
                  </a:txBody>
                  <a:tcPr/>
                </a:tc>
                <a:tc>
                  <a:txBody>
                    <a:bodyPr/>
                    <a:lstStyle/>
                    <a:p>
                      <a:r>
                        <a:rPr lang="fr-FR" sz="1600" dirty="0">
                          <a:latin typeface="+mn-lt"/>
                        </a:rPr>
                        <a:t>Prise en compte partiel d’un indicateur qui ne </a:t>
                      </a:r>
                      <a:r>
                        <a:rPr lang="fr-FR" sz="1600" dirty="0" err="1">
                          <a:latin typeface="+mn-lt"/>
                        </a:rPr>
                        <a:t>remt</a:t>
                      </a:r>
                      <a:r>
                        <a:rPr lang="fr-FR" sz="1600" dirty="0">
                          <a:latin typeface="+mn-lt"/>
                        </a:rPr>
                        <a:t> pas en cause la Qualité de la prestation</a:t>
                      </a:r>
                    </a:p>
                  </a:txBody>
                  <a:tcPr/>
                </a:tc>
                <a:tc>
                  <a:txBody>
                    <a:bodyPr/>
                    <a:lstStyle/>
                    <a:p>
                      <a:pPr marL="0" marR="0" indent="0" algn="l" defTabSz="812790" rtl="0" eaLnBrk="1" fontAlgn="auto" latinLnBrk="0" hangingPunct="1">
                        <a:lnSpc>
                          <a:spcPct val="100000"/>
                        </a:lnSpc>
                        <a:spcBef>
                          <a:spcPts val="0"/>
                        </a:spcBef>
                        <a:spcAft>
                          <a:spcPts val="0"/>
                        </a:spcAft>
                        <a:buClrTx/>
                        <a:buSzTx/>
                        <a:buFontTx/>
                        <a:buNone/>
                        <a:tabLst/>
                        <a:defRPr/>
                      </a:pPr>
                      <a:r>
                        <a:rPr lang="fr-FR" sz="1400" dirty="0">
                          <a:latin typeface="+mn-lt"/>
                        </a:rPr>
                        <a:t>A</a:t>
                      </a:r>
                      <a:r>
                        <a:rPr lang="fr-FR" sz="1400" b="0" i="0" dirty="0">
                          <a:latin typeface="+mn-lt"/>
                        </a:rPr>
                        <a:t>ttestation de fin de formation de répond pas à </a:t>
                      </a:r>
                      <a:r>
                        <a:rPr lang="fr-FR" sz="1400" b="0" i="0" dirty="0">
                          <a:solidFill>
                            <a:srgbClr val="000000"/>
                          </a:solidFill>
                          <a:effectLst/>
                          <a:latin typeface="+mn-lt"/>
                          <a:ea typeface="Calibri" panose="020F0502020204030204" pitchFamily="34" charset="0"/>
                          <a:cs typeface="Times New Roman" panose="02020603050405020304" pitchFamily="18" charset="0"/>
                        </a:rPr>
                        <a:t>article L 6313-1 du Code du travail</a:t>
                      </a:r>
                      <a:r>
                        <a:rPr lang="fr-FR" sz="1400" b="0" i="0" dirty="0">
                          <a:effectLst/>
                          <a:latin typeface="+mn-lt"/>
                        </a:rPr>
                        <a:t> </a:t>
                      </a:r>
                    </a:p>
                    <a:p>
                      <a:pPr marL="0" marR="0" indent="0" algn="l" defTabSz="812790" rtl="0" eaLnBrk="1" fontAlgn="auto" latinLnBrk="0" hangingPunct="1">
                        <a:lnSpc>
                          <a:spcPct val="100000"/>
                        </a:lnSpc>
                        <a:spcBef>
                          <a:spcPts val="0"/>
                        </a:spcBef>
                        <a:spcAft>
                          <a:spcPts val="0"/>
                        </a:spcAft>
                        <a:buClrTx/>
                        <a:buSzTx/>
                        <a:buFontTx/>
                        <a:buNone/>
                        <a:tabLst/>
                        <a:defRPr/>
                      </a:pPr>
                      <a:endParaRPr lang="fr-FR" sz="1400" b="0" i="0" dirty="0">
                        <a:effectLst/>
                        <a:latin typeface="+mn-lt"/>
                      </a:endParaRPr>
                    </a:p>
                    <a:p>
                      <a:pPr marL="0" marR="0" indent="0" algn="l" defTabSz="812790" rtl="0" eaLnBrk="1" fontAlgn="auto" latinLnBrk="0" hangingPunct="1">
                        <a:lnSpc>
                          <a:spcPct val="100000"/>
                        </a:lnSpc>
                        <a:spcBef>
                          <a:spcPts val="0"/>
                        </a:spcBef>
                        <a:spcAft>
                          <a:spcPts val="0"/>
                        </a:spcAft>
                        <a:buClrTx/>
                        <a:buSzTx/>
                        <a:buFontTx/>
                        <a:buNone/>
                        <a:tabLst/>
                        <a:defRPr/>
                      </a:pPr>
                      <a:r>
                        <a:rPr lang="fr-FR" sz="1400" b="0" i="0" dirty="0">
                          <a:effectLst/>
                          <a:latin typeface="+mn-lt"/>
                        </a:rPr>
                        <a:t>Pas de preuve d’acceptation des CGV par le client</a:t>
                      </a:r>
                      <a:endParaRPr lang="fr-FR" sz="1400" b="0" i="0" dirty="0">
                        <a:latin typeface="+mn-lt"/>
                      </a:endParaRPr>
                    </a:p>
                  </a:txBody>
                  <a:tcPr/>
                </a:tc>
                <a:tc>
                  <a:txBody>
                    <a:bodyPr/>
                    <a:lstStyle/>
                    <a:p>
                      <a:r>
                        <a:rPr lang="fr-FR" sz="1400" kern="1200" dirty="0">
                          <a:solidFill>
                            <a:schemeClr val="dk1"/>
                          </a:solidFill>
                          <a:effectLst/>
                          <a:latin typeface="+mn-lt"/>
                          <a:ea typeface="+mn-ea"/>
                          <a:cs typeface="+mn-cs"/>
                        </a:rPr>
                        <a:t>Mise en place d’un plan d’actions correctives </a:t>
                      </a:r>
                      <a:endParaRPr lang="fr-FR" sz="1400" dirty="0">
                        <a:effectLst/>
                        <a:latin typeface="+mn-lt"/>
                      </a:endParaRPr>
                    </a:p>
                    <a:p>
                      <a:r>
                        <a:rPr lang="fr-FR" sz="1400" kern="1200" dirty="0">
                          <a:solidFill>
                            <a:schemeClr val="dk1"/>
                          </a:solidFill>
                          <a:effectLst/>
                          <a:latin typeface="+mn-lt"/>
                          <a:ea typeface="+mn-ea"/>
                          <a:cs typeface="+mn-cs"/>
                        </a:rPr>
                        <a:t>-  Le mettre en œuvre dans les 6 mois </a:t>
                      </a:r>
                      <a:endParaRPr lang="fr-FR" sz="1400" dirty="0">
                        <a:effectLst/>
                        <a:latin typeface="+mn-lt"/>
                      </a:endParaRPr>
                    </a:p>
                    <a:p>
                      <a:r>
                        <a:rPr lang="fr-FR" sz="1400" kern="1200" dirty="0">
                          <a:solidFill>
                            <a:schemeClr val="dk1"/>
                          </a:solidFill>
                          <a:effectLst/>
                          <a:latin typeface="+mn-lt"/>
                          <a:ea typeface="+mn-ea"/>
                          <a:cs typeface="+mn-cs"/>
                        </a:rPr>
                        <a:t>-  Vérification lors de l’audit suivant </a:t>
                      </a:r>
                      <a:endParaRPr lang="fr-FR" sz="1400" dirty="0">
                        <a:effectLst/>
                        <a:latin typeface="+mn-lt"/>
                      </a:endParaRPr>
                    </a:p>
                    <a:p>
                      <a:r>
                        <a:rPr lang="fr-FR" sz="1400" kern="1200" dirty="0">
                          <a:solidFill>
                            <a:schemeClr val="dk1"/>
                          </a:solidFill>
                          <a:effectLst/>
                          <a:latin typeface="+mn-lt"/>
                          <a:ea typeface="+mn-ea"/>
                          <a:cs typeface="+mn-cs"/>
                        </a:rPr>
                        <a:t>-  Sinon, requalification en non- </a:t>
                      </a:r>
                      <a:endParaRPr lang="fr-FR" sz="1400" dirty="0">
                        <a:effectLst/>
                        <a:latin typeface="+mn-lt"/>
                      </a:endParaRPr>
                    </a:p>
                    <a:p>
                      <a:r>
                        <a:rPr lang="fr-FR" sz="1400" kern="1200" dirty="0">
                          <a:solidFill>
                            <a:schemeClr val="dk1"/>
                          </a:solidFill>
                          <a:effectLst/>
                          <a:latin typeface="+mn-lt"/>
                          <a:ea typeface="+mn-ea"/>
                          <a:cs typeface="+mn-cs"/>
                        </a:rPr>
                        <a:t>conformité́ majeure </a:t>
                      </a:r>
                      <a:endParaRPr lang="fr-FR" sz="1400" dirty="0">
                        <a:effectLst/>
                        <a:latin typeface="+mn-lt"/>
                      </a:endParaRPr>
                    </a:p>
                    <a:p>
                      <a:endParaRPr lang="fr-FR" sz="1400" dirty="0">
                        <a:latin typeface="+mn-lt"/>
                      </a:endParaRPr>
                    </a:p>
                  </a:txBody>
                  <a:tcPr/>
                </a:tc>
                <a:extLst>
                  <a:ext uri="{0D108BD9-81ED-4DB2-BD59-A6C34878D82A}">
                    <a16:rowId xmlns:a16="http://schemas.microsoft.com/office/drawing/2014/main" xmlns="" val="1513717925"/>
                  </a:ext>
                </a:extLst>
              </a:tr>
              <a:tr h="370840">
                <a:tc>
                  <a:txBody>
                    <a:bodyPr/>
                    <a:lstStyle/>
                    <a:p>
                      <a:endParaRPr lang="fr-FR" sz="1200" dirty="0">
                        <a:latin typeface="+mn-lt"/>
                      </a:endParaRPr>
                    </a:p>
                  </a:txBody>
                  <a:tcPr/>
                </a:tc>
                <a:tc>
                  <a:txBody>
                    <a:bodyPr/>
                    <a:lstStyle/>
                    <a:p>
                      <a:r>
                        <a:rPr lang="fr-FR" sz="1600" dirty="0">
                          <a:latin typeface="+mn-lt"/>
                        </a:rPr>
                        <a:t>5 non-conformités mineures = 1 non-conformité majeure</a:t>
                      </a:r>
                    </a:p>
                  </a:txBody>
                  <a:tcPr/>
                </a:tc>
                <a:tc>
                  <a:txBody>
                    <a:bodyPr/>
                    <a:lstStyle/>
                    <a:p>
                      <a:endParaRPr lang="fr-FR" sz="1200" dirty="0">
                        <a:latin typeface="+mn-lt"/>
                      </a:endParaRPr>
                    </a:p>
                  </a:txBody>
                  <a:tcPr/>
                </a:tc>
                <a:tc>
                  <a:txBody>
                    <a:bodyPr/>
                    <a:lstStyle/>
                    <a:p>
                      <a:endParaRPr lang="fr-FR" sz="1200" dirty="0">
                        <a:latin typeface="+mn-lt"/>
                      </a:endParaRPr>
                    </a:p>
                  </a:txBody>
                  <a:tcPr/>
                </a:tc>
                <a:extLst>
                  <a:ext uri="{0D108BD9-81ED-4DB2-BD59-A6C34878D82A}">
                    <a16:rowId xmlns:a16="http://schemas.microsoft.com/office/drawing/2014/main" xmlns="" val="2998962278"/>
                  </a:ext>
                </a:extLst>
              </a:tr>
            </a:tbl>
          </a:graphicData>
        </a:graphic>
      </p:graphicFrame>
      <p:sp>
        <p:nvSpPr>
          <p:cNvPr id="3" name="Espace réservé du numéro de diapositive 2"/>
          <p:cNvSpPr>
            <a:spLocks noGrp="1"/>
          </p:cNvSpPr>
          <p:nvPr>
            <p:ph type="sldNum" sz="quarter" idx="12"/>
          </p:nvPr>
        </p:nvSpPr>
        <p:spPr/>
        <p:txBody>
          <a:bodyPr/>
          <a:lstStyle/>
          <a:p>
            <a:pPr>
              <a:defRPr/>
            </a:pPr>
            <a:fld id="{9406A379-C69B-461F-96F8-C94172148C3C}" type="slidenum">
              <a:rPr lang="fr-FR" sz="1600" smtClean="0"/>
              <a:pPr>
                <a:defRPr/>
              </a:pPr>
              <a:t>76</a:t>
            </a:fld>
            <a:endParaRPr lang="fr-FR" sz="1600"/>
          </a:p>
        </p:txBody>
      </p:sp>
    </p:spTree>
    <p:extLst>
      <p:ext uri="{BB962C8B-B14F-4D97-AF65-F5344CB8AC3E}">
        <p14:creationId xmlns:p14="http://schemas.microsoft.com/office/powerpoint/2010/main" val="1157249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CD2092A3-FC86-41D5-AC64-E045FF26A5B6}"/>
              </a:ext>
            </a:extLst>
          </p:cNvPr>
          <p:cNvSpPr>
            <a:spLocks noGrp="1"/>
          </p:cNvSpPr>
          <p:nvPr>
            <p:ph type="ctrTitle"/>
          </p:nvPr>
        </p:nvSpPr>
        <p:spPr/>
        <p:txBody>
          <a:bodyPr/>
          <a:lstStyle/>
          <a:p>
            <a:r>
              <a:rPr lang="en-US" dirty="0" err="1"/>
              <a:t>Déroulement</a:t>
            </a:r>
            <a:r>
              <a:rPr lang="en-US" dirty="0"/>
              <a:t> d’un audit</a:t>
            </a:r>
            <a:endParaRPr lang="fr-FR" dirty="0"/>
          </a:p>
        </p:txBody>
      </p:sp>
      <p:sp>
        <p:nvSpPr>
          <p:cNvPr id="5" name="Sous-titre 4">
            <a:extLst>
              <a:ext uri="{FF2B5EF4-FFF2-40B4-BE49-F238E27FC236}">
                <a16:creationId xmlns:a16="http://schemas.microsoft.com/office/drawing/2014/main" xmlns="" id="{EA058185-BE3C-47BA-AC53-F28F69D2FC25}"/>
              </a:ext>
            </a:extLst>
          </p:cNvPr>
          <p:cNvSpPr>
            <a:spLocks noGrp="1"/>
          </p:cNvSpPr>
          <p:nvPr>
            <p:ph type="subTitle" idx="1"/>
          </p:nvPr>
        </p:nvSpPr>
        <p:spPr/>
        <p:txBody>
          <a:bodyPr/>
          <a:lstStyle/>
          <a:p>
            <a:endParaRPr lang="fr-FR"/>
          </a:p>
        </p:txBody>
      </p:sp>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77</a:t>
            </a:fld>
            <a:endParaRPr lang="fr-FR" sz="1600"/>
          </a:p>
        </p:txBody>
      </p:sp>
    </p:spTree>
    <p:extLst>
      <p:ext uri="{BB962C8B-B14F-4D97-AF65-F5344CB8AC3E}">
        <p14:creationId xmlns:p14="http://schemas.microsoft.com/office/powerpoint/2010/main" val="1117506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Déroulement</a:t>
            </a:r>
            <a:r>
              <a:rPr lang="en-US" dirty="0"/>
              <a:t> d’un audit</a:t>
            </a:r>
          </a:p>
        </p:txBody>
      </p:sp>
      <p:sp>
        <p:nvSpPr>
          <p:cNvPr id="3" name="Espace réservé du contenu 2">
            <a:extLst>
              <a:ext uri="{FF2B5EF4-FFF2-40B4-BE49-F238E27FC236}">
                <a16:creationId xmlns:a16="http://schemas.microsoft.com/office/drawing/2014/main" xmlns="" id="{ADB3FC77-BCC5-4CA8-8D97-D6731BCAC94E}"/>
              </a:ext>
            </a:extLst>
          </p:cNvPr>
          <p:cNvSpPr>
            <a:spLocks noGrp="1"/>
          </p:cNvSpPr>
          <p:nvPr>
            <p:ph idx="1"/>
          </p:nvPr>
        </p:nvSpPr>
        <p:spPr/>
        <p:txBody>
          <a:bodyPr>
            <a:normAutofit fontScale="77500" lnSpcReduction="20000"/>
          </a:bodyPr>
          <a:lstStyle/>
          <a:p>
            <a:pPr marL="0" indent="0">
              <a:buNone/>
            </a:pPr>
            <a:r>
              <a:rPr lang="fr-FR" altLang="fr-FR" sz="2400" dirty="0"/>
              <a:t>Avant :</a:t>
            </a:r>
          </a:p>
          <a:p>
            <a:pPr marL="342891" indent="-342891"/>
            <a:r>
              <a:rPr lang="fr-FR" altLang="fr-FR" sz="2400" dirty="0"/>
              <a:t>Etablissement du planning (auditeur)</a:t>
            </a:r>
          </a:p>
          <a:p>
            <a:pPr marL="342891" indent="-342891"/>
            <a:r>
              <a:rPr lang="fr-FR" altLang="fr-FR" sz="2400" dirty="0"/>
              <a:t>Préparation de l’audit (audité)</a:t>
            </a:r>
          </a:p>
          <a:p>
            <a:pPr marL="533387" indent="-533387"/>
            <a:endParaRPr lang="fr-FR" altLang="fr-FR" sz="2400" dirty="0"/>
          </a:p>
          <a:p>
            <a:pPr marL="0" indent="0">
              <a:buNone/>
            </a:pPr>
            <a:r>
              <a:rPr lang="fr-FR" altLang="fr-FR" sz="2400" dirty="0"/>
              <a:t>Pendant</a:t>
            </a:r>
          </a:p>
          <a:p>
            <a:pPr marL="533387" indent="-533387"/>
            <a:r>
              <a:rPr lang="fr-FR" altLang="fr-FR" sz="2400" dirty="0"/>
              <a:t>Réunion d’ouverture (Tous)</a:t>
            </a:r>
          </a:p>
          <a:p>
            <a:pPr marL="533387" indent="-533387"/>
            <a:r>
              <a:rPr lang="fr-FR" altLang="fr-FR" sz="2400" dirty="0"/>
              <a:t>Examen en salle (Audités concernés)</a:t>
            </a:r>
          </a:p>
          <a:p>
            <a:pPr marL="533387" indent="-533387"/>
            <a:r>
              <a:rPr lang="fr-FR" altLang="fr-FR" sz="2400" dirty="0"/>
              <a:t>Examen sur le terrain (Audités concernés)</a:t>
            </a:r>
          </a:p>
          <a:p>
            <a:pPr marL="533387" indent="-533387"/>
            <a:r>
              <a:rPr lang="fr-FR" altLang="fr-FR" sz="2400" dirty="0"/>
              <a:t>Rédaction des conclusions préliminaires (auditeur)	</a:t>
            </a:r>
          </a:p>
          <a:p>
            <a:pPr marL="533387" indent="-533387"/>
            <a:r>
              <a:rPr lang="fr-FR" altLang="fr-FR" sz="2400" dirty="0"/>
              <a:t>Restitution (auditeur)</a:t>
            </a:r>
          </a:p>
          <a:p>
            <a:pPr marL="533387" indent="-533387"/>
            <a:endParaRPr lang="fr-FR" altLang="fr-FR" sz="2400" dirty="0"/>
          </a:p>
          <a:p>
            <a:pPr marL="0" indent="0">
              <a:buNone/>
            </a:pPr>
            <a:r>
              <a:rPr lang="fr-FR" altLang="fr-FR" sz="2400" dirty="0"/>
              <a:t>Après </a:t>
            </a:r>
          </a:p>
          <a:p>
            <a:pPr marL="342891" indent="-342891"/>
            <a:r>
              <a:rPr lang="fr-FR" altLang="fr-FR" sz="2400" dirty="0"/>
              <a:t>Communication du rapport définitif (auditeur)</a:t>
            </a:r>
          </a:p>
          <a:p>
            <a:pPr marL="342891" indent="-342891"/>
            <a:r>
              <a:rPr lang="fr-FR" altLang="fr-FR" sz="2400" dirty="0"/>
              <a:t>Etablissement du plan d’actions (audité)</a:t>
            </a:r>
          </a:p>
          <a:p>
            <a:endParaRPr lang="fr-FR" dirty="0"/>
          </a:p>
        </p:txBody>
      </p:sp>
      <p:sp>
        <p:nvSpPr>
          <p:cNvPr id="14" name="Rectangle 3"/>
          <p:cNvSpPr txBox="1">
            <a:spLocks noChangeArrowheads="1"/>
          </p:cNvSpPr>
          <p:nvPr/>
        </p:nvSpPr>
        <p:spPr>
          <a:xfrm>
            <a:off x="1327151" y="1557339"/>
            <a:ext cx="7920039" cy="4608512"/>
          </a:xfrm>
          <a:prstGeom prst="rect">
            <a:avLst/>
          </a:prstGeom>
          <a:extLs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vert="horz" lIns="91440" tIns="45720" rIns="91440" bIns="45720" rtlCol="0">
            <a:normAutofit/>
          </a:bodyPr>
          <a:lstStyle>
            <a:lvl1pPr marL="304804" indent="-203203" algn="l" defTabSz="812810" rtl="0" eaLnBrk="1" latinLnBrk="0" hangingPunct="1">
              <a:spcBef>
                <a:spcPct val="20000"/>
              </a:spcBef>
              <a:buClr>
                <a:schemeClr val="accent1"/>
              </a:buClr>
              <a:buFont typeface="Arial" pitchFamily="34" charset="0"/>
              <a:buChar char="•"/>
              <a:defRPr sz="1955" kern="1200">
                <a:solidFill>
                  <a:schemeClr val="tx1"/>
                </a:solidFill>
                <a:latin typeface="+mn-lt"/>
                <a:ea typeface="+mn-ea"/>
                <a:cs typeface="+mn-cs"/>
              </a:defRPr>
            </a:lvl1pPr>
            <a:lvl2pPr marL="568967" indent="-203203" algn="l" defTabSz="812810" rtl="0" eaLnBrk="1" latinLnBrk="0" hangingPunct="1">
              <a:spcBef>
                <a:spcPct val="20000"/>
              </a:spcBef>
              <a:buClr>
                <a:schemeClr val="accent2"/>
              </a:buClr>
              <a:buFont typeface="Arial" pitchFamily="34" charset="0"/>
              <a:buChar char="•"/>
              <a:defRPr sz="1777" kern="1200">
                <a:solidFill>
                  <a:schemeClr val="tx1"/>
                </a:solidFill>
                <a:latin typeface="+mn-lt"/>
                <a:ea typeface="+mn-ea"/>
                <a:cs typeface="+mn-cs"/>
              </a:defRPr>
            </a:lvl2pPr>
            <a:lvl3pPr marL="894092" indent="-203203" algn="l" defTabSz="81281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3pPr>
            <a:lvl4pPr marL="1137935" indent="-203203" algn="l" defTabSz="812810" rtl="0" eaLnBrk="1" latinLnBrk="0" hangingPunct="1">
              <a:spcBef>
                <a:spcPct val="20000"/>
              </a:spcBef>
              <a:buClr>
                <a:schemeClr val="accent4"/>
              </a:buClr>
              <a:buFont typeface="Arial" pitchFamily="34" charset="0"/>
              <a:buChar char="•"/>
              <a:defRPr sz="1422" kern="1200">
                <a:solidFill>
                  <a:schemeClr val="tx1"/>
                </a:solidFill>
                <a:latin typeface="+mn-lt"/>
                <a:ea typeface="+mn-ea"/>
                <a:cs typeface="+mn-cs"/>
              </a:defRPr>
            </a:lvl4pPr>
            <a:lvl5pPr marL="1381778" indent="-203203" algn="l" defTabSz="812810" rtl="0" eaLnBrk="1" latinLnBrk="0" hangingPunct="1">
              <a:spcBef>
                <a:spcPct val="20000"/>
              </a:spcBef>
              <a:buClr>
                <a:schemeClr val="accent5"/>
              </a:buClr>
              <a:buFont typeface="Arial" pitchFamily="34" charset="0"/>
              <a:buChar char="•"/>
              <a:defRPr sz="1244" kern="1200" baseline="0">
                <a:solidFill>
                  <a:schemeClr val="tx1"/>
                </a:solidFill>
                <a:latin typeface="+mn-lt"/>
                <a:ea typeface="+mn-ea"/>
                <a:cs typeface="+mn-cs"/>
              </a:defRPr>
            </a:lvl5pPr>
            <a:lvl6pPr marL="1544339" indent="-162562" algn="l" defTabSz="812810" rtl="0" eaLnBrk="1" latinLnBrk="0" hangingPunct="1">
              <a:spcBef>
                <a:spcPct val="20000"/>
              </a:spcBef>
              <a:buClr>
                <a:schemeClr val="accent1"/>
              </a:buClr>
              <a:buFont typeface="Arial" pitchFamily="34" charset="0"/>
              <a:buChar char="•"/>
              <a:defRPr sz="1244" kern="1200" baseline="0">
                <a:solidFill>
                  <a:schemeClr val="tx1"/>
                </a:solidFill>
                <a:latin typeface="+mn-lt"/>
                <a:ea typeface="+mn-ea"/>
                <a:cs typeface="+mn-cs"/>
              </a:defRPr>
            </a:lvl6pPr>
            <a:lvl7pPr marL="1706901" indent="-162562" algn="l" defTabSz="812810" rtl="0" eaLnBrk="1" latinLnBrk="0" hangingPunct="1">
              <a:spcBef>
                <a:spcPct val="20000"/>
              </a:spcBef>
              <a:buClr>
                <a:schemeClr val="accent2"/>
              </a:buClr>
              <a:buFont typeface="Arial" pitchFamily="34" charset="0"/>
              <a:buChar char="•"/>
              <a:defRPr sz="1244" kern="1200">
                <a:solidFill>
                  <a:schemeClr val="tx1"/>
                </a:solidFill>
                <a:latin typeface="+mn-lt"/>
                <a:ea typeface="+mn-ea"/>
                <a:cs typeface="+mn-cs"/>
              </a:defRPr>
            </a:lvl7pPr>
            <a:lvl8pPr marL="1869464" indent="-162562" algn="l" defTabSz="812810" rtl="0" eaLnBrk="1" latinLnBrk="0" hangingPunct="1">
              <a:spcBef>
                <a:spcPct val="20000"/>
              </a:spcBef>
              <a:buClr>
                <a:schemeClr val="accent3"/>
              </a:buClr>
              <a:buFont typeface="Arial" pitchFamily="34" charset="0"/>
              <a:buChar char="•"/>
              <a:defRPr sz="1244" kern="1200">
                <a:solidFill>
                  <a:schemeClr val="tx1"/>
                </a:solidFill>
                <a:latin typeface="+mn-lt"/>
                <a:ea typeface="+mn-ea"/>
                <a:cs typeface="+mn-cs"/>
              </a:defRPr>
            </a:lvl8pPr>
            <a:lvl9pPr marL="2032025" indent="-162562" algn="l" defTabSz="812810" rtl="0" eaLnBrk="1" latinLnBrk="0" hangingPunct="1">
              <a:spcBef>
                <a:spcPct val="20000"/>
              </a:spcBef>
              <a:buClr>
                <a:schemeClr val="accent4"/>
              </a:buClr>
              <a:buFont typeface="Arial" pitchFamily="34" charset="0"/>
              <a:buChar char="•"/>
              <a:defRPr sz="1244" kern="1200">
                <a:solidFill>
                  <a:schemeClr val="tx1"/>
                </a:solidFill>
                <a:latin typeface="+mn-lt"/>
                <a:ea typeface="+mn-ea"/>
                <a:cs typeface="+mn-cs"/>
              </a:defRPr>
            </a:lvl9pPr>
          </a:lstStyle>
          <a:p>
            <a:pPr marL="0" indent="0" fontAlgn="auto">
              <a:lnSpc>
                <a:spcPct val="90000"/>
              </a:lnSpc>
              <a:spcAft>
                <a:spcPts val="0"/>
              </a:spcAft>
              <a:buNone/>
            </a:pPr>
            <a:r>
              <a:rPr lang="fr-FR" altLang="fr-FR" sz="2000" b="0" dirty="0"/>
              <a:t>		</a:t>
            </a:r>
          </a:p>
          <a:p>
            <a:pPr marL="533387" indent="-533387" fontAlgn="auto">
              <a:lnSpc>
                <a:spcPct val="90000"/>
              </a:lnSpc>
              <a:spcAft>
                <a:spcPts val="0"/>
              </a:spcAft>
            </a:pPr>
            <a:endParaRPr lang="fr-FR" altLang="fr-FR" b="0"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78</a:t>
            </a:fld>
            <a:endParaRPr lang="fr-FR" sz="1600"/>
          </a:p>
        </p:txBody>
      </p:sp>
    </p:spTree>
    <p:extLst>
      <p:ext uri="{BB962C8B-B14F-4D97-AF65-F5344CB8AC3E}">
        <p14:creationId xmlns:p14="http://schemas.microsoft.com/office/powerpoint/2010/main" val="1310715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Bonnes</a:t>
            </a:r>
            <a:r>
              <a:rPr lang="en-US"/>
              <a:t> </a:t>
            </a:r>
            <a:r>
              <a:rPr lang="en-US" err="1"/>
              <a:t>pratiques</a:t>
            </a:r>
            <a:r>
              <a:rPr lang="en-US"/>
              <a:t> de </a:t>
            </a:r>
            <a:r>
              <a:rPr lang="en-US" err="1"/>
              <a:t>l’audité</a:t>
            </a:r>
            <a:endParaRPr lang="en-US"/>
          </a:p>
        </p:txBody>
      </p:sp>
      <p:sp>
        <p:nvSpPr>
          <p:cNvPr id="3" name="Espace réservé du contenu 2">
            <a:extLst>
              <a:ext uri="{FF2B5EF4-FFF2-40B4-BE49-F238E27FC236}">
                <a16:creationId xmlns:a16="http://schemas.microsoft.com/office/drawing/2014/main" xmlns="" id="{8ACC4282-8045-4DF5-84E5-2AA2587D9C8D}"/>
              </a:ext>
            </a:extLst>
          </p:cNvPr>
          <p:cNvSpPr>
            <a:spLocks noGrp="1"/>
          </p:cNvSpPr>
          <p:nvPr>
            <p:ph idx="1"/>
          </p:nvPr>
        </p:nvSpPr>
        <p:spPr/>
        <p:txBody>
          <a:bodyPr>
            <a:normAutofit fontScale="92500" lnSpcReduction="20000"/>
          </a:bodyPr>
          <a:lstStyle/>
          <a:p>
            <a:pPr marL="533387" indent="-533387"/>
            <a:r>
              <a:rPr lang="fr-FR" altLang="fr-FR" sz="2400" dirty="0"/>
              <a:t>Préparation de l’audit</a:t>
            </a:r>
          </a:p>
          <a:p>
            <a:pPr marL="533387" indent="-533387"/>
            <a:r>
              <a:rPr lang="fr-FR" altLang="fr-FR" sz="2400" dirty="0"/>
              <a:t>Anticipation de l’auditeur</a:t>
            </a:r>
          </a:p>
          <a:p>
            <a:pPr marL="533387" indent="-533387"/>
            <a:r>
              <a:rPr lang="fr-FR" sz="2400" dirty="0"/>
              <a:t>Répondre hors sujet ou insister pour présenter à l’auditeur ce qu’il n’a pas demandé</a:t>
            </a:r>
          </a:p>
          <a:p>
            <a:pPr marL="533387" indent="-533387"/>
            <a:r>
              <a:rPr lang="fr-FR" sz="2400" dirty="0"/>
              <a:t>Adopter une attitude négative</a:t>
            </a:r>
          </a:p>
          <a:p>
            <a:pPr marL="533387" indent="-533387"/>
            <a:r>
              <a:rPr lang="fr-FR" altLang="fr-FR" sz="2400" dirty="0"/>
              <a:t>Argumenter au-delà de la question de l’auditeur</a:t>
            </a:r>
          </a:p>
          <a:p>
            <a:pPr marL="533387" indent="-533387"/>
            <a:r>
              <a:rPr lang="fr-FR" altLang="fr-FR" sz="2400" dirty="0"/>
              <a:t>Répondre à une question qui n’est pas de son domaine de compétence</a:t>
            </a:r>
          </a:p>
          <a:p>
            <a:pPr marL="533387" indent="-533387"/>
            <a:r>
              <a:rPr lang="fr-FR" altLang="fr-FR" sz="2400" dirty="0"/>
              <a:t>Accepter un écart injustifié</a:t>
            </a:r>
          </a:p>
          <a:p>
            <a:pPr marL="533387" indent="-533387"/>
            <a:r>
              <a:rPr lang="fr-FR" altLang="fr-FR" sz="2400" dirty="0"/>
              <a:t>Contester un écart justifié</a:t>
            </a:r>
          </a:p>
          <a:p>
            <a:pPr marL="533387" indent="-533387"/>
            <a:r>
              <a:rPr lang="fr-FR" altLang="fr-FR" sz="2400" dirty="0"/>
              <a:t>Laisser transparaître ses émotions</a:t>
            </a:r>
          </a:p>
          <a:p>
            <a:pPr marL="533387" indent="-533387"/>
            <a:r>
              <a:rPr lang="fr-FR" altLang="fr-FR" sz="2400" dirty="0"/>
              <a:t>Manquer d’affirmation : « oui, normalement, je crois bien qu’on le fait »</a:t>
            </a:r>
          </a:p>
          <a:p>
            <a:pPr marL="533387" indent="-533387"/>
            <a:r>
              <a:rPr lang="fr-FR" altLang="fr-FR" sz="2400" dirty="0"/>
              <a:t>Laisser l’auditeur seul (sauf à sa demande).</a:t>
            </a:r>
          </a:p>
          <a:p>
            <a:endParaRPr lang="fr-FR" dirty="0"/>
          </a:p>
        </p:txBody>
      </p:sp>
      <p:sp>
        <p:nvSpPr>
          <p:cNvPr id="14" name="Rectangle 3"/>
          <p:cNvSpPr txBox="1">
            <a:spLocks noChangeArrowheads="1"/>
          </p:cNvSpPr>
          <p:nvPr/>
        </p:nvSpPr>
        <p:spPr>
          <a:xfrm>
            <a:off x="246956" y="1484784"/>
            <a:ext cx="9721080" cy="4608512"/>
          </a:xfrm>
          <a:prstGeom prst="rect">
            <a:avLst/>
          </a:prstGeom>
          <a:extLs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vert="horz" lIns="91440" tIns="45720" rIns="91440" bIns="45720" rtlCol="0">
            <a:normAutofit/>
          </a:bodyPr>
          <a:lstStyle>
            <a:lvl1pPr marL="304804" indent="-203203" algn="l" defTabSz="812810" rtl="0" eaLnBrk="1" latinLnBrk="0" hangingPunct="1">
              <a:spcBef>
                <a:spcPct val="20000"/>
              </a:spcBef>
              <a:buClr>
                <a:schemeClr val="accent1"/>
              </a:buClr>
              <a:buFont typeface="Arial" pitchFamily="34" charset="0"/>
              <a:buChar char="•"/>
              <a:defRPr sz="1955" kern="1200">
                <a:solidFill>
                  <a:schemeClr val="tx1"/>
                </a:solidFill>
                <a:latin typeface="+mn-lt"/>
                <a:ea typeface="+mn-ea"/>
                <a:cs typeface="+mn-cs"/>
              </a:defRPr>
            </a:lvl1pPr>
            <a:lvl2pPr marL="568967" indent="-203203" algn="l" defTabSz="812810" rtl="0" eaLnBrk="1" latinLnBrk="0" hangingPunct="1">
              <a:spcBef>
                <a:spcPct val="20000"/>
              </a:spcBef>
              <a:buClr>
                <a:schemeClr val="accent2"/>
              </a:buClr>
              <a:buFont typeface="Arial" pitchFamily="34" charset="0"/>
              <a:buChar char="•"/>
              <a:defRPr sz="1777" kern="1200">
                <a:solidFill>
                  <a:schemeClr val="tx1"/>
                </a:solidFill>
                <a:latin typeface="+mn-lt"/>
                <a:ea typeface="+mn-ea"/>
                <a:cs typeface="+mn-cs"/>
              </a:defRPr>
            </a:lvl2pPr>
            <a:lvl3pPr marL="894092" indent="-203203" algn="l" defTabSz="81281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3pPr>
            <a:lvl4pPr marL="1137935" indent="-203203" algn="l" defTabSz="812810" rtl="0" eaLnBrk="1" latinLnBrk="0" hangingPunct="1">
              <a:spcBef>
                <a:spcPct val="20000"/>
              </a:spcBef>
              <a:buClr>
                <a:schemeClr val="accent4"/>
              </a:buClr>
              <a:buFont typeface="Arial" pitchFamily="34" charset="0"/>
              <a:buChar char="•"/>
              <a:defRPr sz="1422" kern="1200">
                <a:solidFill>
                  <a:schemeClr val="tx1"/>
                </a:solidFill>
                <a:latin typeface="+mn-lt"/>
                <a:ea typeface="+mn-ea"/>
                <a:cs typeface="+mn-cs"/>
              </a:defRPr>
            </a:lvl4pPr>
            <a:lvl5pPr marL="1381778" indent="-203203" algn="l" defTabSz="812810" rtl="0" eaLnBrk="1" latinLnBrk="0" hangingPunct="1">
              <a:spcBef>
                <a:spcPct val="20000"/>
              </a:spcBef>
              <a:buClr>
                <a:schemeClr val="accent5"/>
              </a:buClr>
              <a:buFont typeface="Arial" pitchFamily="34" charset="0"/>
              <a:buChar char="•"/>
              <a:defRPr sz="1244" kern="1200" baseline="0">
                <a:solidFill>
                  <a:schemeClr val="tx1"/>
                </a:solidFill>
                <a:latin typeface="+mn-lt"/>
                <a:ea typeface="+mn-ea"/>
                <a:cs typeface="+mn-cs"/>
              </a:defRPr>
            </a:lvl5pPr>
            <a:lvl6pPr marL="1544339" indent="-162562" algn="l" defTabSz="812810" rtl="0" eaLnBrk="1" latinLnBrk="0" hangingPunct="1">
              <a:spcBef>
                <a:spcPct val="20000"/>
              </a:spcBef>
              <a:buClr>
                <a:schemeClr val="accent1"/>
              </a:buClr>
              <a:buFont typeface="Arial" pitchFamily="34" charset="0"/>
              <a:buChar char="•"/>
              <a:defRPr sz="1244" kern="1200" baseline="0">
                <a:solidFill>
                  <a:schemeClr val="tx1"/>
                </a:solidFill>
                <a:latin typeface="+mn-lt"/>
                <a:ea typeface="+mn-ea"/>
                <a:cs typeface="+mn-cs"/>
              </a:defRPr>
            </a:lvl6pPr>
            <a:lvl7pPr marL="1706901" indent="-162562" algn="l" defTabSz="812810" rtl="0" eaLnBrk="1" latinLnBrk="0" hangingPunct="1">
              <a:spcBef>
                <a:spcPct val="20000"/>
              </a:spcBef>
              <a:buClr>
                <a:schemeClr val="accent2"/>
              </a:buClr>
              <a:buFont typeface="Arial" pitchFamily="34" charset="0"/>
              <a:buChar char="•"/>
              <a:defRPr sz="1244" kern="1200">
                <a:solidFill>
                  <a:schemeClr val="tx1"/>
                </a:solidFill>
                <a:latin typeface="+mn-lt"/>
                <a:ea typeface="+mn-ea"/>
                <a:cs typeface="+mn-cs"/>
              </a:defRPr>
            </a:lvl7pPr>
            <a:lvl8pPr marL="1869464" indent="-162562" algn="l" defTabSz="812810" rtl="0" eaLnBrk="1" latinLnBrk="0" hangingPunct="1">
              <a:spcBef>
                <a:spcPct val="20000"/>
              </a:spcBef>
              <a:buClr>
                <a:schemeClr val="accent3"/>
              </a:buClr>
              <a:buFont typeface="Arial" pitchFamily="34" charset="0"/>
              <a:buChar char="•"/>
              <a:defRPr sz="1244" kern="1200">
                <a:solidFill>
                  <a:schemeClr val="tx1"/>
                </a:solidFill>
                <a:latin typeface="+mn-lt"/>
                <a:ea typeface="+mn-ea"/>
                <a:cs typeface="+mn-cs"/>
              </a:defRPr>
            </a:lvl8pPr>
            <a:lvl9pPr marL="2032025" indent="-162562" algn="l" defTabSz="812810" rtl="0" eaLnBrk="1" latinLnBrk="0" hangingPunct="1">
              <a:spcBef>
                <a:spcPct val="20000"/>
              </a:spcBef>
              <a:buClr>
                <a:schemeClr val="accent4"/>
              </a:buClr>
              <a:buFont typeface="Arial" pitchFamily="34" charset="0"/>
              <a:buChar char="•"/>
              <a:defRPr sz="1244" kern="1200">
                <a:solidFill>
                  <a:schemeClr val="tx1"/>
                </a:solidFill>
                <a:latin typeface="+mn-lt"/>
                <a:ea typeface="+mn-ea"/>
                <a:cs typeface="+mn-cs"/>
              </a:defRPr>
            </a:lvl9pPr>
          </a:lstStyle>
          <a:p>
            <a:pPr marL="533387" indent="-533387" fontAlgn="auto">
              <a:lnSpc>
                <a:spcPct val="90000"/>
              </a:lnSpc>
              <a:spcAft>
                <a:spcPts val="0"/>
              </a:spcAft>
            </a:pPr>
            <a:endParaRPr lang="fr-FR" altLang="fr-FR" sz="1800" b="0" dirty="0"/>
          </a:p>
          <a:p>
            <a:pPr marL="533387" indent="-533387" fontAlgn="auto">
              <a:lnSpc>
                <a:spcPct val="90000"/>
              </a:lnSpc>
              <a:spcAft>
                <a:spcPts val="0"/>
              </a:spcAft>
            </a:pPr>
            <a:endParaRPr lang="fr-FR" altLang="fr-FR" sz="1800" b="0" dirty="0"/>
          </a:p>
          <a:p>
            <a:pPr marL="533387" indent="-533387" fontAlgn="auto">
              <a:lnSpc>
                <a:spcPct val="90000"/>
              </a:lnSpc>
              <a:spcAft>
                <a:spcPts val="0"/>
              </a:spcAft>
            </a:pPr>
            <a:endParaRPr lang="fr-FR" altLang="fr-FR" b="0"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79</a:t>
            </a:fld>
            <a:endParaRPr lang="fr-FR" sz="1600"/>
          </a:p>
        </p:txBody>
      </p:sp>
    </p:spTree>
    <p:extLst>
      <p:ext uri="{BB962C8B-B14F-4D97-AF65-F5344CB8AC3E}">
        <p14:creationId xmlns:p14="http://schemas.microsoft.com/office/powerpoint/2010/main" val="27777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E605C1-9201-4EE1-AEBA-1A8452351D47}"/>
              </a:ext>
            </a:extLst>
          </p:cNvPr>
          <p:cNvSpPr>
            <a:spLocks noGrp="1"/>
          </p:cNvSpPr>
          <p:nvPr>
            <p:ph type="title"/>
          </p:nvPr>
        </p:nvSpPr>
        <p:spPr/>
        <p:txBody>
          <a:bodyPr/>
          <a:lstStyle/>
          <a:p>
            <a:r>
              <a:rPr lang="fr-FR" dirty="0"/>
              <a:t>Suggestions</a:t>
            </a:r>
          </a:p>
        </p:txBody>
      </p:sp>
      <p:sp>
        <p:nvSpPr>
          <p:cNvPr id="3" name="Espace réservé du contenu 2">
            <a:extLst>
              <a:ext uri="{FF2B5EF4-FFF2-40B4-BE49-F238E27FC236}">
                <a16:creationId xmlns:a16="http://schemas.microsoft.com/office/drawing/2014/main" xmlns="" id="{3B84C42C-3AA2-48FE-8382-D1C81721C939}"/>
              </a:ext>
            </a:extLst>
          </p:cNvPr>
          <p:cNvSpPr>
            <a:spLocks noGrp="1"/>
          </p:cNvSpPr>
          <p:nvPr>
            <p:ph idx="1"/>
          </p:nvPr>
        </p:nvSpPr>
        <p:spPr/>
        <p:txBody>
          <a:bodyPr/>
          <a:lstStyle/>
          <a:p>
            <a:r>
              <a:rPr lang="fr-FR" dirty="0"/>
              <a:t>Par email</a:t>
            </a:r>
          </a:p>
          <a:p>
            <a:pPr lvl="1"/>
            <a:r>
              <a:rPr lang="fr-FR" dirty="0"/>
              <a:t>Martine Vigier : Négocier un tarif groupe avec un organisme accréditeur</a:t>
            </a:r>
          </a:p>
          <a:p>
            <a:r>
              <a:rPr lang="fr-FR" dirty="0"/>
              <a:t>Que les organismes souhaitant se faire accréditer </a:t>
            </a:r>
          </a:p>
          <a:p>
            <a:pPr lvl="1"/>
            <a:r>
              <a:rPr lang="fr-FR" dirty="0" smtClean="0"/>
              <a:t>partagent </a:t>
            </a:r>
            <a:r>
              <a:rPr lang="fr-FR" dirty="0"/>
              <a:t>leur première expérience</a:t>
            </a:r>
          </a:p>
          <a:p>
            <a:pPr lvl="1"/>
            <a:r>
              <a:rPr lang="fr-FR" sz="2062" dirty="0" smtClean="0"/>
              <a:t>mutualisent </a:t>
            </a:r>
            <a:r>
              <a:rPr lang="fr-FR" sz="2062" dirty="0"/>
              <a:t>un cabinet de conseil pour pré-auditer les dossiers</a:t>
            </a:r>
          </a:p>
          <a:p>
            <a:r>
              <a:rPr lang="fr-FR" dirty="0"/>
              <a:t> Faire plus connaître l’AFFOP qui défend un label de qualité.</a:t>
            </a:r>
          </a:p>
          <a:p>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8</a:t>
            </a:fld>
            <a:endParaRPr lang="fr-FR" sz="1600" dirty="0"/>
          </a:p>
        </p:txBody>
      </p:sp>
    </p:spTree>
    <p:extLst>
      <p:ext uri="{BB962C8B-B14F-4D97-AF65-F5344CB8AC3E}">
        <p14:creationId xmlns:p14="http://schemas.microsoft.com/office/powerpoint/2010/main" val="36817164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subTitle" idx="1"/>
          </p:nvPr>
        </p:nvSpPr>
        <p:spPr>
          <a:xfrm>
            <a:off x="462980" y="1484784"/>
            <a:ext cx="7918939" cy="4968552"/>
          </a:xfrm>
        </p:spPr>
        <p:txBody>
          <a:bodyPr>
            <a:normAutofit fontScale="55000" lnSpcReduction="20000"/>
          </a:bodyPr>
          <a:lstStyle/>
          <a:p>
            <a:pPr marL="492370" indent="-492370">
              <a:lnSpc>
                <a:spcPct val="120000"/>
              </a:lnSpc>
              <a:defRPr/>
            </a:pPr>
            <a:endParaRPr lang="fr-FR" sz="900" dirty="0">
              <a:solidFill>
                <a:srgbClr val="FF5050"/>
              </a:solidFill>
            </a:endParaRPr>
          </a:p>
          <a:p>
            <a:pPr marL="492370" indent="-492370">
              <a:lnSpc>
                <a:spcPct val="120000"/>
              </a:lnSpc>
              <a:defRPr/>
            </a:pPr>
            <a:r>
              <a:rPr lang="fr-FR" sz="4500" dirty="0">
                <a:solidFill>
                  <a:schemeClr val="tx1"/>
                </a:solidFill>
              </a:rPr>
              <a:t>Les 7 règles d’or de l’audité</a:t>
            </a:r>
          </a:p>
          <a:p>
            <a:pPr marL="492370" indent="-492370">
              <a:lnSpc>
                <a:spcPct val="120000"/>
              </a:lnSpc>
              <a:defRPr/>
            </a:pPr>
            <a:endParaRPr lang="fr-FR" sz="4500" dirty="0">
              <a:solidFill>
                <a:schemeClr val="tx1"/>
              </a:solidFill>
            </a:endParaRPr>
          </a:p>
          <a:p>
            <a:pPr marL="492370" indent="-492370">
              <a:lnSpc>
                <a:spcPct val="120000"/>
              </a:lnSpc>
              <a:defRPr/>
            </a:pPr>
            <a:r>
              <a:rPr lang="fr-FR" sz="4500" dirty="0">
                <a:solidFill>
                  <a:schemeClr val="tx1"/>
                </a:solidFill>
              </a:rPr>
              <a:t>- Rend tes processus maîtrisés et robustes ;</a:t>
            </a:r>
          </a:p>
          <a:p>
            <a:pPr marL="492370" indent="-492370">
              <a:lnSpc>
                <a:spcPct val="120000"/>
              </a:lnSpc>
              <a:defRPr/>
            </a:pPr>
            <a:r>
              <a:rPr lang="fr-FR" sz="4500" dirty="0">
                <a:solidFill>
                  <a:schemeClr val="tx1"/>
                </a:solidFill>
              </a:rPr>
              <a:t>- Approprie-toi le référentiel de l’audit ;</a:t>
            </a:r>
          </a:p>
          <a:p>
            <a:pPr marL="492370" indent="-492370">
              <a:lnSpc>
                <a:spcPct val="120000"/>
              </a:lnSpc>
              <a:defRPr/>
            </a:pPr>
            <a:r>
              <a:rPr lang="fr-FR" sz="4500" dirty="0">
                <a:solidFill>
                  <a:schemeClr val="tx1"/>
                </a:solidFill>
              </a:rPr>
              <a:t>- Donne confiance à l’auditeur ;</a:t>
            </a:r>
          </a:p>
          <a:p>
            <a:pPr marL="492370" indent="-492370">
              <a:lnSpc>
                <a:spcPct val="120000"/>
              </a:lnSpc>
              <a:defRPr/>
            </a:pPr>
            <a:r>
              <a:rPr lang="fr-FR" sz="4500" dirty="0">
                <a:solidFill>
                  <a:schemeClr val="tx1"/>
                </a:solidFill>
              </a:rPr>
              <a:t>- Comprend les objectifs de l’auditeur ;</a:t>
            </a:r>
          </a:p>
          <a:p>
            <a:pPr marL="492370" indent="-492370">
              <a:lnSpc>
                <a:spcPct val="120000"/>
              </a:lnSpc>
              <a:defRPr/>
            </a:pPr>
            <a:r>
              <a:rPr lang="fr-FR" sz="4500" dirty="0">
                <a:solidFill>
                  <a:schemeClr val="tx1"/>
                </a:solidFill>
              </a:rPr>
              <a:t>- Répond à ses objectifs ;</a:t>
            </a:r>
          </a:p>
          <a:p>
            <a:pPr marL="492370" indent="-492370">
              <a:lnSpc>
                <a:spcPct val="120000"/>
              </a:lnSpc>
              <a:defRPr/>
            </a:pPr>
            <a:r>
              <a:rPr lang="fr-FR" sz="4500" dirty="0">
                <a:solidFill>
                  <a:schemeClr val="tx1"/>
                </a:solidFill>
              </a:rPr>
              <a:t>- Reste maître de toi en toute circonstance ;</a:t>
            </a:r>
          </a:p>
          <a:p>
            <a:pPr marL="492370" indent="-492370">
              <a:lnSpc>
                <a:spcPct val="120000"/>
              </a:lnSpc>
              <a:defRPr/>
            </a:pPr>
            <a:r>
              <a:rPr lang="fr-FR" sz="4500" dirty="0">
                <a:solidFill>
                  <a:schemeClr val="tx1"/>
                </a:solidFill>
              </a:rPr>
              <a:t>- Adapte toi aux particularités de l’auditeur</a:t>
            </a:r>
            <a:r>
              <a:rPr lang="fr-FR" sz="3400" dirty="0">
                <a:solidFill>
                  <a:schemeClr val="tx1"/>
                </a:solidFill>
              </a:rPr>
              <a:t>.</a:t>
            </a:r>
          </a:p>
          <a:p>
            <a:pPr marL="492370" indent="-492370">
              <a:lnSpc>
                <a:spcPct val="120000"/>
              </a:lnSpc>
              <a:defRPr/>
            </a:pPr>
            <a:r>
              <a:rPr lang="fr-FR" sz="1400" dirty="0">
                <a:solidFill>
                  <a:schemeClr val="tx1"/>
                </a:solidFill>
              </a:rPr>
              <a:t>		</a:t>
            </a:r>
            <a:endParaRPr lang="fr-FR" sz="1100" i="1" dirty="0">
              <a:solidFill>
                <a:schemeClr val="tx1"/>
              </a:solidFill>
            </a:endParaRPr>
          </a:p>
          <a:p>
            <a:pPr marL="492370" indent="-492370">
              <a:lnSpc>
                <a:spcPct val="120000"/>
              </a:lnSpc>
              <a:defRPr/>
            </a:pPr>
            <a:endParaRPr lang="fr-FR" sz="1200" dirty="0"/>
          </a:p>
        </p:txBody>
      </p:sp>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80</a:t>
            </a:fld>
            <a:endParaRPr lang="fr-FR" sz="1600"/>
          </a:p>
        </p:txBody>
      </p:sp>
    </p:spTree>
    <p:extLst>
      <p:ext uri="{BB962C8B-B14F-4D97-AF65-F5344CB8AC3E}">
        <p14:creationId xmlns:p14="http://schemas.microsoft.com/office/powerpoint/2010/main" val="6085852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CD2092A3-FC86-41D5-AC64-E045FF26A5B6}"/>
              </a:ext>
            </a:extLst>
          </p:cNvPr>
          <p:cNvSpPr>
            <a:spLocks noGrp="1"/>
          </p:cNvSpPr>
          <p:nvPr>
            <p:ph type="ctrTitle"/>
          </p:nvPr>
        </p:nvSpPr>
        <p:spPr/>
        <p:txBody>
          <a:bodyPr/>
          <a:lstStyle/>
          <a:p>
            <a:r>
              <a:rPr lang="en-US" dirty="0"/>
              <a:t>GLOSSAIRE</a:t>
            </a:r>
            <a:endParaRPr lang="fr-FR" dirty="0"/>
          </a:p>
        </p:txBody>
      </p:sp>
      <p:sp>
        <p:nvSpPr>
          <p:cNvPr id="5" name="Sous-titre 4">
            <a:extLst>
              <a:ext uri="{FF2B5EF4-FFF2-40B4-BE49-F238E27FC236}">
                <a16:creationId xmlns:a16="http://schemas.microsoft.com/office/drawing/2014/main" xmlns="" id="{EA058185-BE3C-47BA-AC53-F28F69D2FC25}"/>
              </a:ext>
            </a:extLst>
          </p:cNvPr>
          <p:cNvSpPr>
            <a:spLocks noGrp="1"/>
          </p:cNvSpPr>
          <p:nvPr>
            <p:ph type="subTitle" idx="1"/>
          </p:nvPr>
        </p:nvSpPr>
        <p:spPr/>
        <p:txBody>
          <a:bodyPr/>
          <a:lstStyle/>
          <a:p>
            <a:endParaRPr lang="fr-FR"/>
          </a:p>
        </p:txBody>
      </p:sp>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81</a:t>
            </a:fld>
            <a:endParaRPr lang="fr-FR" sz="1600"/>
          </a:p>
        </p:txBody>
      </p:sp>
    </p:spTree>
    <p:extLst>
      <p:ext uri="{BB962C8B-B14F-4D97-AF65-F5344CB8AC3E}">
        <p14:creationId xmlns:p14="http://schemas.microsoft.com/office/powerpoint/2010/main" val="17289579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BE2C1A-8EC6-49FF-A4F7-468990FD75D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373E1B5B-0088-48A0-8E48-41E5C5562A5D}"/>
              </a:ext>
            </a:extLst>
          </p:cNvPr>
          <p:cNvSpPr>
            <a:spLocks noGrp="1"/>
          </p:cNvSpPr>
          <p:nvPr>
            <p:ph idx="1"/>
          </p:nvPr>
        </p:nvSpPr>
        <p:spPr>
          <a:xfrm>
            <a:off x="707231" y="1825624"/>
            <a:ext cx="8756749" cy="4699719"/>
          </a:xfrm>
        </p:spPr>
        <p:txBody>
          <a:bodyPr>
            <a:normAutofit/>
          </a:bodyPr>
          <a:lstStyle/>
          <a:p>
            <a:r>
              <a:rPr lang="fr-FR" sz="1800" b="1" i="1" dirty="0"/>
              <a:t>Les OPCA</a:t>
            </a:r>
          </a:p>
          <a:p>
            <a:pPr lvl="1"/>
            <a:r>
              <a:rPr lang="fr-FR" sz="1462" dirty="0"/>
              <a:t>La loi du 5 mars 2014 a chargé les Organismes paritaires collecteurs agréés (OPCA) de la collecte de la “contribution unique“ due par les employeurs (collecte de la contribution pour la formation continue, élargie aux contributions du Congé individuel de formation – CIF). Leur rôle de financeur de la formation des salariés est maintenu (financement d’actions dans le cadre du CPF, du CIF, du contrat de professionnalisation...) et ils sont chargés désormais de collecter la taxe d’apprentissage, d’assurer la qualité des formations financées et d’accompagner les employeurs, notamment les TPE-PME, pour améliorer l’information et l’accès à la formation des salariés.</a:t>
            </a:r>
          </a:p>
          <a:p>
            <a:r>
              <a:rPr lang="fr-FR" sz="1800" b="1" i="1" dirty="0"/>
              <a:t>Le CNEFOP</a:t>
            </a:r>
          </a:p>
          <a:p>
            <a:pPr lvl="1"/>
            <a:r>
              <a:rPr lang="fr-FR" sz="1462" dirty="0"/>
              <a:t>Créé par la loi du 5 mars 2014, le Conseil national de l’emploi, de la formation et de l’orientation professionnelle (CNEFOP) se substitue au Conseil national de l’emploi et au Conseil national de la formation professionnelle tout au long de la vie. Il réunit l’État (12 ministères dont les ministères de l’Emploi et de la Formation professionnelle et l’Éducation nationale), les Régions, les partenaires sociaux représentatifs au niveau national et interprofessionnel ou multi-professionnel, ainsi que les chambres consulaires et les principaux opérateurs du champ. C’est une instance de consultation sur l’ensemble des textes légaux et réglementaires du champ, de concertation, de suivi, de coordination et d’évaluation des politiques de l’emploi, de la formation professionnelle initiale et continue et de l’orientation tout au long de la vie.</a:t>
            </a:r>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82</a:t>
            </a:fld>
            <a:endParaRPr lang="fr-FR" sz="1600"/>
          </a:p>
        </p:txBody>
      </p:sp>
    </p:spTree>
    <p:extLst>
      <p:ext uri="{BB962C8B-B14F-4D97-AF65-F5344CB8AC3E}">
        <p14:creationId xmlns:p14="http://schemas.microsoft.com/office/powerpoint/2010/main" val="21703541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BE2C1A-8EC6-49FF-A4F7-468990FD75D9}"/>
              </a:ext>
            </a:extLst>
          </p:cNvPr>
          <p:cNvSpPr>
            <a:spLocks noGrp="1"/>
          </p:cNvSpPr>
          <p:nvPr>
            <p:ph type="title"/>
          </p:nvPr>
        </p:nvSpPr>
        <p:spPr/>
        <p:txBody>
          <a:bodyPr>
            <a:normAutofit fontScale="90000"/>
          </a:bodyPr>
          <a:lstStyle/>
          <a:p>
            <a:r>
              <a:rPr lang="fr-FR" b="1" i="1" dirty="0"/>
              <a:t>Le RNCP, Répertoire national des certifications professionnelles</a:t>
            </a:r>
            <a:r>
              <a:rPr lang="fr-FR" i="1" dirty="0"/>
              <a:t/>
            </a:r>
            <a:br>
              <a:rPr lang="fr-FR" i="1" dirty="0"/>
            </a:br>
            <a:endParaRPr lang="fr-FR" dirty="0"/>
          </a:p>
        </p:txBody>
      </p:sp>
      <p:sp>
        <p:nvSpPr>
          <p:cNvPr id="3" name="Espace réservé du contenu 2">
            <a:extLst>
              <a:ext uri="{FF2B5EF4-FFF2-40B4-BE49-F238E27FC236}">
                <a16:creationId xmlns:a16="http://schemas.microsoft.com/office/drawing/2014/main" xmlns="" id="{373E1B5B-0088-48A0-8E48-41E5C5562A5D}"/>
              </a:ext>
            </a:extLst>
          </p:cNvPr>
          <p:cNvSpPr>
            <a:spLocks noGrp="1"/>
          </p:cNvSpPr>
          <p:nvPr>
            <p:ph idx="1"/>
          </p:nvPr>
        </p:nvSpPr>
        <p:spPr/>
        <p:txBody>
          <a:bodyPr>
            <a:normAutofit fontScale="70000" lnSpcReduction="20000"/>
          </a:bodyPr>
          <a:lstStyle/>
          <a:p>
            <a:r>
              <a:rPr lang="fr-FR" dirty="0"/>
              <a:t>Créé en 2002, le RNCP permet d’identifier dans un espace unique les certifications "à finalité professionnelle". Il est administré par la CNCP.</a:t>
            </a:r>
          </a:p>
          <a:p>
            <a:r>
              <a:rPr lang="fr-FR" dirty="0"/>
              <a:t>La CNCP établit et tient à jour le Répertoire national des certifications professionnelles (RNCP).</a:t>
            </a:r>
          </a:p>
          <a:p>
            <a:r>
              <a:rPr lang="fr-FR" dirty="0"/>
              <a:t>Elle a comme fonctions :</a:t>
            </a:r>
          </a:p>
          <a:p>
            <a:pPr lvl="1"/>
            <a:r>
              <a:rPr lang="fr-FR" dirty="0"/>
              <a:t>Instruire les demandes d’enregistrement des certifications professionnelles,</a:t>
            </a:r>
          </a:p>
          <a:p>
            <a:pPr lvl="1"/>
            <a:r>
              <a:rPr lang="fr-FR" dirty="0"/>
              <a:t>Examiner en premier ressort les compétences (principalement professionnelles), connaissances, aptitudes attestées,</a:t>
            </a:r>
          </a:p>
          <a:p>
            <a:pPr lvl="1"/>
            <a:r>
              <a:rPr lang="fr-FR" dirty="0"/>
              <a:t>Examiner la fiabilité du processus mis en </a:t>
            </a:r>
            <a:r>
              <a:rPr lang="fr-FR" dirty="0" err="1"/>
              <a:t>oeuvre</a:t>
            </a:r>
            <a:r>
              <a:rPr lang="fr-FR" dirty="0"/>
              <a:t> pour cette certification (ingénierie),</a:t>
            </a:r>
          </a:p>
          <a:p>
            <a:pPr lvl="1"/>
            <a:r>
              <a:rPr lang="fr-FR" dirty="0"/>
              <a:t>S’intéresser au résultat du parcours de qualification quel qu’il soit (formation, expérience),</a:t>
            </a:r>
          </a:p>
          <a:p>
            <a:pPr lvl="1"/>
            <a:r>
              <a:rPr lang="fr-FR" dirty="0"/>
              <a:t>Veiller au renouvellement et à l’adaptation des titres et diplômes, à l’évolution des qualifications et de l’organisation du travail,</a:t>
            </a:r>
          </a:p>
          <a:p>
            <a:pPr lvl="1"/>
            <a:r>
              <a:rPr lang="fr-FR" dirty="0"/>
              <a:t>Informer sur les correspondances entre les diverses certifications existantes.</a:t>
            </a:r>
          </a:p>
          <a:p>
            <a:r>
              <a:rPr lang="fr-FR" dirty="0"/>
              <a:t>Le RNCP met à la disposition de tous une fiche descriptive identifiant les métiers, les emplois ou les fonctions visés, les activités correspondantes, les compétences validées et les modalités d’accès des diplômes et titres à finalité professionnelle ayant fait l’objet d’une demande d’inscription au RNCP.</a:t>
            </a:r>
          </a:p>
          <a:p>
            <a:r>
              <a:rPr lang="fr-FR" dirty="0"/>
              <a:t>Toute certification (titre, diplôme, certificat…) enregistrée fait l’objet d’un texte officiel publié au Journal officiel de la République française et est reconnue par l’État, à l’exception des CQP.</a:t>
            </a:r>
          </a:p>
          <a:p>
            <a:r>
              <a:rPr lang="fr-FR" dirty="0"/>
              <a:t>Les diplômes et titres sont classés par domaine d’activité et par niveau.</a:t>
            </a:r>
            <a:endParaRPr lang="fr-FR" sz="1400" dirty="0"/>
          </a:p>
        </p:txBody>
      </p:sp>
      <p:sp>
        <p:nvSpPr>
          <p:cNvPr id="5" name="Espace réservé du numéro de diapositive 4"/>
          <p:cNvSpPr>
            <a:spLocks noGrp="1"/>
          </p:cNvSpPr>
          <p:nvPr>
            <p:ph type="sldNum" sz="quarter" idx="12"/>
          </p:nvPr>
        </p:nvSpPr>
        <p:spPr/>
        <p:txBody>
          <a:bodyPr/>
          <a:lstStyle/>
          <a:p>
            <a:pPr>
              <a:defRPr/>
            </a:pPr>
            <a:fld id="{9406A379-C69B-461F-96F8-C94172148C3C}" type="slidenum">
              <a:rPr lang="fr-FR" sz="1600" smtClean="0"/>
              <a:pPr>
                <a:defRPr/>
              </a:pPr>
              <a:t>83</a:t>
            </a:fld>
            <a:endParaRPr lang="fr-FR" sz="1600"/>
          </a:p>
        </p:txBody>
      </p:sp>
    </p:spTree>
    <p:extLst>
      <p:ext uri="{BB962C8B-B14F-4D97-AF65-F5344CB8AC3E}">
        <p14:creationId xmlns:p14="http://schemas.microsoft.com/office/powerpoint/2010/main" val="30738699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5648678" y="1765303"/>
            <a:ext cx="3095979" cy="191463"/>
          </a:xfrm>
          <a:prstGeom prst="rect">
            <a:avLst/>
          </a:prstGeom>
          <a:noFill/>
          <a:ln w="9525" algn="ctr">
            <a:noFill/>
            <a:miter lim="800000"/>
            <a:headEnd/>
            <a:tailEnd/>
          </a:ln>
        </p:spPr>
        <p:txBody>
          <a:bodyPr lIns="16000" tIns="0" rIns="64000" bIns="0">
            <a:spAutoFit/>
          </a:bodyPr>
          <a:lstStyle/>
          <a:p>
            <a:pPr algn="ctr" eaLnBrk="1" hangingPunct="1"/>
            <a:r>
              <a:rPr lang="fr-FR" sz="1244" b="0"/>
              <a:t> </a:t>
            </a:r>
            <a:endParaRPr lang="en-US" sz="1244" b="0"/>
          </a:p>
        </p:txBody>
      </p:sp>
      <p:sp>
        <p:nvSpPr>
          <p:cNvPr id="12292" name="Text Box 4"/>
          <p:cNvSpPr txBox="1">
            <a:spLocks noChangeArrowheads="1"/>
          </p:cNvSpPr>
          <p:nvPr/>
        </p:nvSpPr>
        <p:spPr bwMode="auto">
          <a:xfrm>
            <a:off x="679004" y="2211009"/>
            <a:ext cx="8596489" cy="4154984"/>
          </a:xfrm>
          <a:prstGeom prst="rect">
            <a:avLst/>
          </a:prstGeom>
          <a:noFill/>
          <a:ln w="9525">
            <a:noFill/>
            <a:miter lim="800000"/>
            <a:headEnd/>
            <a:tailEnd/>
          </a:ln>
        </p:spPr>
        <p:txBody>
          <a:bodyPr>
            <a:spAutoFit/>
          </a:bodyPr>
          <a:lstStyle/>
          <a:p>
            <a:pPr marL="101599"/>
            <a:r>
              <a:rPr lang="fr-FR" sz="2800" b="0" i="1" dirty="0">
                <a:solidFill>
                  <a:srgbClr val="777777"/>
                </a:solidFill>
                <a:latin typeface="Open Sans"/>
              </a:rPr>
              <a:t/>
            </a:r>
            <a:br>
              <a:rPr lang="fr-FR" sz="2800" b="0" i="1" dirty="0">
                <a:solidFill>
                  <a:srgbClr val="777777"/>
                </a:solidFill>
                <a:latin typeface="Open Sans"/>
              </a:rPr>
            </a:br>
            <a:r>
              <a:rPr lang="fr-FR" sz="2800" b="0" i="1" dirty="0">
                <a:latin typeface="+mn-lt"/>
              </a:rPr>
              <a:t>Personne ou organisme qui peut soit influer sur une </a:t>
            </a:r>
            <a:r>
              <a:rPr lang="fr-FR" sz="2800" b="0" i="1" dirty="0" err="1">
                <a:latin typeface="+mn-lt"/>
              </a:rPr>
              <a:t>décision</a:t>
            </a:r>
            <a:r>
              <a:rPr lang="fr-FR" sz="2800" b="0" i="1" dirty="0">
                <a:latin typeface="+mn-lt"/>
              </a:rPr>
              <a:t> ou une </a:t>
            </a:r>
            <a:r>
              <a:rPr lang="fr-FR" sz="2800" b="0" i="1" dirty="0" err="1">
                <a:latin typeface="+mn-lt"/>
              </a:rPr>
              <a:t>activite</a:t>
            </a:r>
            <a:r>
              <a:rPr lang="fr-FR" sz="2800" b="0" i="1" dirty="0">
                <a:latin typeface="+mn-lt"/>
              </a:rPr>
              <a:t>́, soit </a:t>
            </a:r>
            <a:r>
              <a:rPr lang="fr-FR" sz="2800" b="0" i="1" dirty="0" err="1">
                <a:latin typeface="+mn-lt"/>
              </a:rPr>
              <a:t>être</a:t>
            </a:r>
            <a:r>
              <a:rPr lang="fr-FR" sz="2800" b="0" i="1" dirty="0">
                <a:latin typeface="+mn-lt"/>
              </a:rPr>
              <a:t> </a:t>
            </a:r>
            <a:r>
              <a:rPr lang="fr-FR" sz="2800" b="0" i="1" dirty="0" err="1">
                <a:latin typeface="+mn-lt"/>
              </a:rPr>
              <a:t>influencée</a:t>
            </a:r>
            <a:r>
              <a:rPr lang="fr-FR" sz="2800" b="0" i="1" dirty="0">
                <a:latin typeface="+mn-lt"/>
              </a:rPr>
              <a:t> ou s’estimer influencée par une décision ou une activité</a:t>
            </a:r>
          </a:p>
          <a:p>
            <a:pPr marL="101599"/>
            <a:endParaRPr lang="fr-FR" sz="2800" b="0" i="1" dirty="0">
              <a:latin typeface="+mn-lt"/>
            </a:endParaRPr>
          </a:p>
          <a:p>
            <a:pPr marL="342900" indent="-342900">
              <a:buFont typeface="Arial" panose="020B0604020202020204" pitchFamily="34" charset="0"/>
              <a:buChar char="•"/>
            </a:pPr>
            <a:r>
              <a:rPr lang="fr-FR" sz="2400" b="0" dirty="0">
                <a:latin typeface="+mj-lt"/>
              </a:rPr>
              <a:t>Entreprise</a:t>
            </a:r>
          </a:p>
          <a:p>
            <a:pPr marL="342900" indent="-342900">
              <a:buFont typeface="Arial" panose="020B0604020202020204" pitchFamily="34" charset="0"/>
              <a:buChar char="•"/>
            </a:pPr>
            <a:r>
              <a:rPr lang="fr-FR" sz="2400" b="0" dirty="0">
                <a:latin typeface="+mj-lt"/>
              </a:rPr>
              <a:t>Stagiaires </a:t>
            </a:r>
          </a:p>
          <a:p>
            <a:pPr marL="342900" indent="-342900">
              <a:buFont typeface="Arial" panose="020B0604020202020204" pitchFamily="34" charset="0"/>
              <a:buChar char="•"/>
            </a:pPr>
            <a:r>
              <a:rPr lang="fr-FR" sz="2400" b="0" dirty="0">
                <a:latin typeface="+mj-lt"/>
              </a:rPr>
              <a:t>Financeurs</a:t>
            </a:r>
          </a:p>
          <a:p>
            <a:pPr marL="342900" indent="-342900">
              <a:buFont typeface="Arial" panose="020B0604020202020204" pitchFamily="34" charset="0"/>
              <a:buChar char="•"/>
            </a:pPr>
            <a:r>
              <a:rPr lang="fr-FR" sz="2400" b="0" dirty="0">
                <a:latin typeface="+mj-lt"/>
              </a:rPr>
              <a:t>Intervenants</a:t>
            </a:r>
          </a:p>
          <a:p>
            <a:pPr marL="101599"/>
            <a:endParaRPr lang="fr-FR" sz="2800" b="0" i="1" dirty="0">
              <a:latin typeface="+mn-lt"/>
            </a:endParaRPr>
          </a:p>
        </p:txBody>
      </p:sp>
      <p:sp>
        <p:nvSpPr>
          <p:cNvPr id="2" name="ZoneTexte 1">
            <a:extLst>
              <a:ext uri="{FF2B5EF4-FFF2-40B4-BE49-F238E27FC236}">
                <a16:creationId xmlns:a16="http://schemas.microsoft.com/office/drawing/2014/main" xmlns="" id="{20D27726-9410-DE4B-910A-A76CF35A6DFE}"/>
              </a:ext>
            </a:extLst>
          </p:cNvPr>
          <p:cNvSpPr txBox="1"/>
          <p:nvPr/>
        </p:nvSpPr>
        <p:spPr>
          <a:xfrm>
            <a:off x="174948" y="332656"/>
            <a:ext cx="6021200" cy="523220"/>
          </a:xfrm>
          <a:prstGeom prst="rect">
            <a:avLst/>
          </a:prstGeom>
        </p:spPr>
        <p:txBody>
          <a:bodyPr vert="horz" lIns="91440" tIns="45720" rIns="91440" bIns="45720" rtlCol="0" anchor="ctr">
            <a:normAutofit lnSpcReduction="10000"/>
          </a:bodyPr>
          <a:lstStyle>
            <a:lvl1pPr defTabSz="771571" eaLnBrk="1" latinLnBrk="0" hangingPunct="1">
              <a:lnSpc>
                <a:spcPct val="90000"/>
              </a:lnSpc>
              <a:buNone/>
              <a:defRPr sz="3200">
                <a:latin typeface="+mj-lt"/>
                <a:ea typeface="+mj-ea"/>
                <a:cs typeface="+mj-cs"/>
              </a:defRPr>
            </a:lvl1pPr>
          </a:lstStyle>
          <a:p>
            <a:r>
              <a:rPr lang="fr-FR" dirty="0"/>
              <a:t>Partie intéressée (Partie prenante)</a:t>
            </a:r>
          </a:p>
        </p:txBody>
      </p:sp>
      <p:sp>
        <p:nvSpPr>
          <p:cNvPr id="3" name="ZoneTexte 2">
            <a:extLst>
              <a:ext uri="{FF2B5EF4-FFF2-40B4-BE49-F238E27FC236}">
                <a16:creationId xmlns:a16="http://schemas.microsoft.com/office/drawing/2014/main" xmlns="" id="{AFE11DD8-43AB-304B-B8F0-82E07CCD2620}"/>
              </a:ext>
            </a:extLst>
          </p:cNvPr>
          <p:cNvSpPr txBox="1"/>
          <p:nvPr/>
        </p:nvSpPr>
        <p:spPr>
          <a:xfrm>
            <a:off x="756791" y="1841677"/>
            <a:ext cx="2441694" cy="369332"/>
          </a:xfrm>
          <a:prstGeom prst="rect">
            <a:avLst/>
          </a:prstGeom>
          <a:noFill/>
        </p:spPr>
        <p:txBody>
          <a:bodyPr wrap="none" rtlCol="0">
            <a:spAutoFit/>
          </a:bodyPr>
          <a:lstStyle/>
          <a:p>
            <a:r>
              <a:rPr lang="fr-FR" sz="1800" dirty="0"/>
              <a:t>Définition (ISO 9001)</a:t>
            </a:r>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84</a:t>
            </a:fld>
            <a:endParaRPr lang="fr-FR" sz="1600"/>
          </a:p>
        </p:txBody>
      </p:sp>
    </p:spTree>
    <p:extLst>
      <p:ext uri="{BB962C8B-B14F-4D97-AF65-F5344CB8AC3E}">
        <p14:creationId xmlns:p14="http://schemas.microsoft.com/office/powerpoint/2010/main" val="16405647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B1D47CB-7FBA-403A-9FE1-0965AB8655D3}"/>
              </a:ext>
            </a:extLst>
          </p:cNvPr>
          <p:cNvSpPr>
            <a:spLocks noGrp="1"/>
          </p:cNvSpPr>
          <p:nvPr>
            <p:ph type="title"/>
          </p:nvPr>
        </p:nvSpPr>
        <p:spPr>
          <a:xfrm>
            <a:off x="318964" y="908720"/>
            <a:ext cx="1915989" cy="1325563"/>
          </a:xfrm>
        </p:spPr>
        <p:txBody>
          <a:bodyPr>
            <a:normAutofit fontScale="90000"/>
          </a:bodyPr>
          <a:lstStyle/>
          <a:p>
            <a:r>
              <a:rPr lang="fr-FR" dirty="0"/>
              <a:t>Exemple attestation de fin de formation</a:t>
            </a:r>
          </a:p>
        </p:txBody>
      </p:sp>
      <p:pic>
        <p:nvPicPr>
          <p:cNvPr id="5" name="Espace réservé du contenu 4" descr="Une image contenant texte&#10;&#10;Description générée automatiquement">
            <a:extLst>
              <a:ext uri="{FF2B5EF4-FFF2-40B4-BE49-F238E27FC236}">
                <a16:creationId xmlns:a16="http://schemas.microsoft.com/office/drawing/2014/main" xmlns="" id="{8F9D7439-E386-4095-AD66-758CC57130A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408" r="9091" b="1941"/>
          <a:stretch/>
        </p:blipFill>
        <p:spPr>
          <a:xfrm>
            <a:off x="2839244" y="54118"/>
            <a:ext cx="4824536" cy="6699181"/>
          </a:xfrm>
        </p:spPr>
      </p:pic>
      <p:sp>
        <p:nvSpPr>
          <p:cNvPr id="3" name="Espace réservé du numéro de diapositive 2"/>
          <p:cNvSpPr>
            <a:spLocks noGrp="1"/>
          </p:cNvSpPr>
          <p:nvPr>
            <p:ph type="sldNum" sz="quarter" idx="12"/>
          </p:nvPr>
        </p:nvSpPr>
        <p:spPr/>
        <p:txBody>
          <a:bodyPr/>
          <a:lstStyle/>
          <a:p>
            <a:pPr>
              <a:defRPr/>
            </a:pPr>
            <a:fld id="{9406A379-C69B-461F-96F8-C94172148C3C}" type="slidenum">
              <a:rPr lang="fr-FR" sz="1600" smtClean="0"/>
              <a:pPr>
                <a:defRPr/>
              </a:pPr>
              <a:t>85</a:t>
            </a:fld>
            <a:endParaRPr lang="fr-FR" sz="1600"/>
          </a:p>
        </p:txBody>
      </p:sp>
    </p:spTree>
    <p:extLst>
      <p:ext uri="{BB962C8B-B14F-4D97-AF65-F5344CB8AC3E}">
        <p14:creationId xmlns:p14="http://schemas.microsoft.com/office/powerpoint/2010/main" val="1616113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CBEE808-A5C9-45E0-AC6E-E8D1AAC95EFD}"/>
              </a:ext>
            </a:extLst>
          </p:cNvPr>
          <p:cNvSpPr>
            <a:spLocks noGrp="1"/>
          </p:cNvSpPr>
          <p:nvPr>
            <p:ph type="title"/>
          </p:nvPr>
        </p:nvSpPr>
        <p:spPr/>
        <p:txBody>
          <a:bodyPr/>
          <a:lstStyle/>
          <a:p>
            <a:r>
              <a:rPr lang="fr-FR" b="1" dirty="0"/>
              <a:t>Les différents types d’action de formation</a:t>
            </a:r>
            <a:br>
              <a:rPr lang="fr-FR" b="1" dirty="0"/>
            </a:br>
            <a:endParaRPr lang="fr-FR" dirty="0"/>
          </a:p>
        </p:txBody>
      </p:sp>
      <p:sp>
        <p:nvSpPr>
          <p:cNvPr id="3" name="Espace réservé du contenu 2">
            <a:extLst>
              <a:ext uri="{FF2B5EF4-FFF2-40B4-BE49-F238E27FC236}">
                <a16:creationId xmlns:a16="http://schemas.microsoft.com/office/drawing/2014/main" xmlns="" id="{A4217B27-AF29-4957-B031-8CA0FE20B2EF}"/>
              </a:ext>
            </a:extLst>
          </p:cNvPr>
          <p:cNvSpPr>
            <a:spLocks noGrp="1"/>
          </p:cNvSpPr>
          <p:nvPr>
            <p:ph idx="1"/>
          </p:nvPr>
        </p:nvSpPr>
        <p:spPr/>
        <p:txBody>
          <a:bodyPr>
            <a:normAutofit fontScale="92500"/>
          </a:bodyPr>
          <a:lstStyle/>
          <a:p>
            <a:pPr fontAlgn="base"/>
            <a:r>
              <a:rPr lang="fr-FR" dirty="0">
                <a:hlinkClick r:id="rId2"/>
              </a:rPr>
              <a:t>L’article 6313-1</a:t>
            </a:r>
            <a:r>
              <a:rPr lang="fr-FR" dirty="0"/>
              <a:t> entre dans les détails, en dressant une liste (exclusive) de la quinzaine de types d’actions « qui entrent dans le champ d’application des dispositions relatives à la formation professionnelle continue ». On y trouve trois types d’entrées :</a:t>
            </a:r>
          </a:p>
          <a:p>
            <a:pPr lvl="1" fontAlgn="base"/>
            <a:r>
              <a:rPr lang="fr-FR" dirty="0"/>
              <a:t>– des expressions générales comme la préparation à la vie professionnelle, l’adaptation et le développement des compétences, la promotion professionnelle, l’acquisition, l’entretien ou le perfectionnement de connaissances, la conversion ;</a:t>
            </a:r>
          </a:p>
          <a:p>
            <a:pPr lvl="1" fontAlgn="base"/>
            <a:r>
              <a:rPr lang="fr-FR" dirty="0"/>
              <a:t>– des actions de formation spécifiques, comme « l’économie et la gestion de l’entreprise » (sans doute à destination des créateurs), l’égalité professionnelle, les dispositifs d’épargne salariale et d’épargne retraite, l’apprentissage et la maîtrise du français, le développement durable, la radioprotection ;</a:t>
            </a:r>
          </a:p>
          <a:p>
            <a:pPr lvl="1" fontAlgn="base"/>
            <a:r>
              <a:rPr lang="fr-FR" dirty="0"/>
              <a:t>– des dispositifs spécifiques, comme le bilan de compétences, l’accompagnement à la création d’entreprise, la validation des acquis de l’expérience (VAE), et même la participation à un jury de VAE.</a:t>
            </a:r>
          </a:p>
          <a:p>
            <a:endParaRPr lang="fr-FR" dirty="0"/>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86</a:t>
            </a:fld>
            <a:endParaRPr lang="fr-FR" sz="1600"/>
          </a:p>
        </p:txBody>
      </p:sp>
    </p:spTree>
    <p:extLst>
      <p:ext uri="{BB962C8B-B14F-4D97-AF65-F5344CB8AC3E}">
        <p14:creationId xmlns:p14="http://schemas.microsoft.com/office/powerpoint/2010/main" val="3240395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9044A1D-B0EB-4B0C-A601-2F5BB6640532}"/>
              </a:ext>
            </a:extLst>
          </p:cNvPr>
          <p:cNvSpPr>
            <a:spLocks noGrp="1"/>
          </p:cNvSpPr>
          <p:nvPr>
            <p:ph type="title"/>
          </p:nvPr>
        </p:nvSpPr>
        <p:spPr/>
        <p:txBody>
          <a:bodyPr>
            <a:normAutofit fontScale="90000"/>
          </a:bodyPr>
          <a:lstStyle/>
          <a:p>
            <a:r>
              <a:rPr lang="en-US" b="1" dirty="0" err="1"/>
              <a:t>Quelles</a:t>
            </a:r>
            <a:r>
              <a:rPr lang="en-US" b="1" dirty="0"/>
              <a:t> </a:t>
            </a:r>
            <a:r>
              <a:rPr lang="en-US" b="1" dirty="0" err="1"/>
              <a:t>sont</a:t>
            </a:r>
            <a:r>
              <a:rPr lang="en-US" b="1" dirty="0"/>
              <a:t> les </a:t>
            </a:r>
            <a:r>
              <a:rPr lang="en-US" b="1" dirty="0" err="1"/>
              <a:t>catégories</a:t>
            </a:r>
            <a:r>
              <a:rPr lang="en-US" b="1" dirty="0"/>
              <a:t> </a:t>
            </a:r>
            <a:r>
              <a:rPr lang="en-US" b="1" dirty="0" err="1"/>
              <a:t>d’actions</a:t>
            </a:r>
            <a:r>
              <a:rPr lang="en-US" b="1" dirty="0"/>
              <a:t> relevant du champ de la formation </a:t>
            </a:r>
            <a:r>
              <a:rPr lang="en-US" b="1" dirty="0" err="1"/>
              <a:t>professionnelle</a:t>
            </a:r>
            <a:r>
              <a:rPr lang="en-US" b="1" dirty="0"/>
              <a:t> ?</a:t>
            </a:r>
            <a:r>
              <a:rPr lang="fr-FR" b="1" dirty="0"/>
              <a:t/>
            </a:r>
            <a:br>
              <a:rPr lang="fr-FR" b="1" dirty="0"/>
            </a:br>
            <a:endParaRPr lang="fr-FR" dirty="0"/>
          </a:p>
        </p:txBody>
      </p:sp>
      <p:sp>
        <p:nvSpPr>
          <p:cNvPr id="3" name="Espace réservé du contenu 2">
            <a:extLst>
              <a:ext uri="{FF2B5EF4-FFF2-40B4-BE49-F238E27FC236}">
                <a16:creationId xmlns:a16="http://schemas.microsoft.com/office/drawing/2014/main" xmlns="" id="{5D596334-09BB-4398-973A-915EFADDA25C}"/>
              </a:ext>
            </a:extLst>
          </p:cNvPr>
          <p:cNvSpPr>
            <a:spLocks noGrp="1"/>
          </p:cNvSpPr>
          <p:nvPr>
            <p:ph idx="1"/>
          </p:nvPr>
        </p:nvSpPr>
        <p:spPr>
          <a:xfrm>
            <a:off x="707231" y="1825625"/>
            <a:ext cx="8872538" cy="1099319"/>
          </a:xfrm>
        </p:spPr>
        <p:txBody>
          <a:bodyPr/>
          <a:lstStyle/>
          <a:p>
            <a:r>
              <a:rPr lang="en-US" b="1" dirty="0"/>
              <a:t>Le Code du travail </a:t>
            </a:r>
            <a:r>
              <a:rPr lang="en-US" b="1" dirty="0" err="1"/>
              <a:t>détermine</a:t>
            </a:r>
            <a:r>
              <a:rPr lang="en-US" b="1" dirty="0"/>
              <a:t> des </a:t>
            </a:r>
            <a:r>
              <a:rPr lang="en-US" b="1" dirty="0" err="1"/>
              <a:t>catégories</a:t>
            </a:r>
            <a:r>
              <a:rPr lang="en-US" b="1" dirty="0"/>
              <a:t> </a:t>
            </a:r>
            <a:r>
              <a:rPr lang="en-US" b="1" dirty="0" err="1"/>
              <a:t>d’actions</a:t>
            </a:r>
            <a:r>
              <a:rPr lang="en-US" b="1" dirty="0"/>
              <a:t> relevant de la </a:t>
            </a:r>
            <a:r>
              <a:rPr lang="en-US" b="1" dirty="0" err="1"/>
              <a:t>typologie</a:t>
            </a:r>
            <a:r>
              <a:rPr lang="en-US" b="1" dirty="0"/>
              <a:t> des actions de formation </a:t>
            </a:r>
            <a:r>
              <a:rPr lang="en-US" b="1" dirty="0" err="1"/>
              <a:t>professionnelle</a:t>
            </a:r>
            <a:r>
              <a:rPr lang="en-US" b="1" dirty="0"/>
              <a:t> (articles L. 6313-1 et </a:t>
            </a:r>
            <a:r>
              <a:rPr lang="en-US" b="1" dirty="0" err="1"/>
              <a:t>suivants</a:t>
            </a:r>
            <a:r>
              <a:rPr lang="en-US" b="1" dirty="0"/>
              <a:t>). </a:t>
            </a:r>
            <a:r>
              <a:rPr lang="en-US" b="1" dirty="0" err="1"/>
              <a:t>Toute</a:t>
            </a:r>
            <a:r>
              <a:rPr lang="en-US" b="1" dirty="0"/>
              <a:t> action </a:t>
            </a:r>
            <a:r>
              <a:rPr lang="en-US" b="1" dirty="0" err="1"/>
              <a:t>éligible</a:t>
            </a:r>
            <a:r>
              <a:rPr lang="en-US" b="1" dirty="0"/>
              <a:t> </a:t>
            </a:r>
            <a:r>
              <a:rPr lang="en-US" b="1" dirty="0" err="1"/>
              <a:t>doit</a:t>
            </a:r>
            <a:r>
              <a:rPr lang="en-US" b="1" dirty="0"/>
              <a:t> </a:t>
            </a:r>
            <a:r>
              <a:rPr lang="en-US" b="1" dirty="0" err="1"/>
              <a:t>relever</a:t>
            </a:r>
            <a:r>
              <a:rPr lang="en-US" b="1" dirty="0"/>
              <a:t> </a:t>
            </a:r>
            <a:r>
              <a:rPr lang="en-US" b="1" dirty="0" err="1"/>
              <a:t>d’une</a:t>
            </a:r>
            <a:r>
              <a:rPr lang="en-US" b="1" dirty="0"/>
              <a:t> de </a:t>
            </a:r>
            <a:r>
              <a:rPr lang="en-US" b="1" dirty="0" err="1"/>
              <a:t>ces</a:t>
            </a:r>
            <a:r>
              <a:rPr lang="en-US" b="1" dirty="0"/>
              <a:t> </a:t>
            </a:r>
            <a:r>
              <a:rPr lang="en-US" b="1" dirty="0" err="1"/>
              <a:t>catégories</a:t>
            </a:r>
            <a:r>
              <a:rPr lang="en-US" b="1" dirty="0"/>
              <a:t> :</a:t>
            </a:r>
            <a:endParaRPr lang="fr-FR" b="1" dirty="0"/>
          </a:p>
        </p:txBody>
      </p:sp>
      <p:graphicFrame>
        <p:nvGraphicFramePr>
          <p:cNvPr id="8212" name="Tableau 8211">
            <a:extLst>
              <a:ext uri="{FF2B5EF4-FFF2-40B4-BE49-F238E27FC236}">
                <a16:creationId xmlns:a16="http://schemas.microsoft.com/office/drawing/2014/main" xmlns="" id="{E551E203-2E5A-4E79-9F0F-1C6DA2A893E9}"/>
              </a:ext>
            </a:extLst>
          </p:cNvPr>
          <p:cNvGraphicFramePr>
            <a:graphicFrameLocks noGrp="1"/>
          </p:cNvGraphicFramePr>
          <p:nvPr>
            <p:extLst>
              <p:ext uri="{D42A27DB-BD31-4B8C-83A1-F6EECF244321}">
                <p14:modId xmlns:p14="http://schemas.microsoft.com/office/powerpoint/2010/main" val="82756898"/>
              </p:ext>
            </p:extLst>
          </p:nvPr>
        </p:nvGraphicFramePr>
        <p:xfrm>
          <a:off x="246956" y="3212976"/>
          <a:ext cx="9217024" cy="3239514"/>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xmlns="" val="2646439481"/>
                    </a:ext>
                  </a:extLst>
                </a:gridCol>
                <a:gridCol w="4608512">
                  <a:extLst>
                    <a:ext uri="{9D8B030D-6E8A-4147-A177-3AD203B41FA5}">
                      <a16:colId xmlns:a16="http://schemas.microsoft.com/office/drawing/2014/main" xmlns="" val="137797853"/>
                    </a:ext>
                  </a:extLst>
                </a:gridCol>
              </a:tblGrid>
              <a:tr h="370840">
                <a:tc>
                  <a:txBody>
                    <a:bodyPr/>
                    <a:lstStyle/>
                    <a:p>
                      <a:pPr algn="ctr"/>
                      <a:r>
                        <a:rPr lang="en-US" sz="1800" b="1" kern="1200" dirty="0" err="1">
                          <a:solidFill>
                            <a:schemeClr val="lt1"/>
                          </a:solidFill>
                          <a:effectLst/>
                          <a:latin typeface="+mn-lt"/>
                          <a:ea typeface="+mn-ea"/>
                          <a:cs typeface="+mn-cs"/>
                        </a:rPr>
                        <a:t>Catégorie</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d’action</a:t>
                      </a:r>
                      <a:endParaRPr lang="fr-FR" sz="1800" dirty="0"/>
                    </a:p>
                  </a:txBody>
                  <a:tcPr/>
                </a:tc>
                <a:tc>
                  <a:txBody>
                    <a:bodyPr/>
                    <a:lstStyle/>
                    <a:p>
                      <a:pPr algn="ctr"/>
                      <a:r>
                        <a:rPr lang="fr-FR" sz="1800" dirty="0"/>
                        <a:t>OBJECTIFS</a:t>
                      </a:r>
                    </a:p>
                  </a:txBody>
                  <a:tcPr/>
                </a:tc>
                <a:extLst>
                  <a:ext uri="{0D108BD9-81ED-4DB2-BD59-A6C34878D82A}">
                    <a16:rowId xmlns:a16="http://schemas.microsoft.com/office/drawing/2014/main" xmlns="" val="4044198417"/>
                  </a:ext>
                </a:extLst>
              </a:tr>
              <a:tr h="258408">
                <a:tc>
                  <a:txBody>
                    <a:bodyPr/>
                    <a:lstStyle/>
                    <a:p>
                      <a:endParaRPr lang="fr-FR" sz="1519" kern="1200" dirty="0">
                        <a:solidFill>
                          <a:schemeClr val="dk1"/>
                        </a:solidFill>
                        <a:effectLst/>
                        <a:latin typeface="+mn-lt"/>
                        <a:ea typeface="+mn-ea"/>
                        <a:cs typeface="+mn-cs"/>
                      </a:endParaRPr>
                    </a:p>
                    <a:p>
                      <a:r>
                        <a:rPr lang="en-US" sz="1519" b="1" kern="1200" dirty="0">
                          <a:solidFill>
                            <a:schemeClr val="dk1"/>
                          </a:solidFill>
                          <a:effectLst/>
                          <a:latin typeface="+mn-lt"/>
                          <a:ea typeface="+mn-ea"/>
                          <a:cs typeface="+mn-cs"/>
                        </a:rPr>
                        <a:t>Adaptation et </a:t>
                      </a:r>
                      <a:r>
                        <a:rPr lang="en-US" sz="1519" b="1" kern="1200" dirty="0" err="1">
                          <a:solidFill>
                            <a:schemeClr val="dk1"/>
                          </a:solidFill>
                          <a:effectLst/>
                          <a:latin typeface="+mn-lt"/>
                          <a:ea typeface="+mn-ea"/>
                          <a:cs typeface="+mn-cs"/>
                        </a:rPr>
                        <a:t>développement</a:t>
                      </a:r>
                      <a:r>
                        <a:rPr lang="en-US" sz="1519" b="1" kern="1200" dirty="0">
                          <a:solidFill>
                            <a:schemeClr val="dk1"/>
                          </a:solidFill>
                          <a:effectLst/>
                          <a:latin typeface="+mn-lt"/>
                          <a:ea typeface="+mn-ea"/>
                          <a:cs typeface="+mn-cs"/>
                        </a:rPr>
                        <a:t> des </a:t>
                      </a:r>
                      <a:r>
                        <a:rPr lang="en-US" sz="1519" b="1" kern="1200" dirty="0" err="1">
                          <a:solidFill>
                            <a:schemeClr val="dk1"/>
                          </a:solidFill>
                          <a:effectLst/>
                          <a:latin typeface="+mn-lt"/>
                          <a:ea typeface="+mn-ea"/>
                          <a:cs typeface="+mn-cs"/>
                        </a:rPr>
                        <a:t>compétences</a:t>
                      </a:r>
                      <a:r>
                        <a:rPr lang="en-US" sz="1519" b="1" kern="1200" dirty="0">
                          <a:solidFill>
                            <a:schemeClr val="dk1"/>
                          </a:solidFill>
                          <a:effectLst/>
                          <a:latin typeface="+mn-lt"/>
                          <a:ea typeface="+mn-ea"/>
                          <a:cs typeface="+mn-cs"/>
                        </a:rPr>
                        <a:t> des </a:t>
                      </a:r>
                      <a:r>
                        <a:rPr lang="en-US" sz="1519" b="1" kern="1200" dirty="0" err="1">
                          <a:solidFill>
                            <a:schemeClr val="dk1"/>
                          </a:solidFill>
                          <a:effectLst/>
                          <a:latin typeface="+mn-lt"/>
                          <a:ea typeface="+mn-ea"/>
                          <a:cs typeface="+mn-cs"/>
                        </a:rPr>
                        <a:t>salariés</a:t>
                      </a:r>
                      <a:r>
                        <a:rPr lang="fr-FR" dirty="0">
                          <a:effectLst/>
                        </a:rPr>
                        <a:t> </a:t>
                      </a:r>
                      <a:endParaRPr lang="fr-FR" dirty="0"/>
                    </a:p>
                  </a:txBody>
                  <a:tcPr/>
                </a:tc>
                <a:tc>
                  <a:txBody>
                    <a:bodyPr/>
                    <a:lstStyle/>
                    <a:p>
                      <a:pPr marL="0" marR="0" lvl="0" indent="0" algn="l" defTabSz="771571" rtl="0" eaLnBrk="1" fontAlgn="auto" latinLnBrk="0" hangingPunct="1">
                        <a:lnSpc>
                          <a:spcPct val="100000"/>
                        </a:lnSpc>
                        <a:spcBef>
                          <a:spcPts val="0"/>
                        </a:spcBef>
                        <a:spcAft>
                          <a:spcPts val="0"/>
                        </a:spcAft>
                        <a:buClrTx/>
                        <a:buSzTx/>
                        <a:buFontTx/>
                        <a:buNone/>
                        <a:tabLst/>
                        <a:defRPr/>
                      </a:pPr>
                      <a:r>
                        <a:rPr lang="en-US" sz="1519" kern="1200" dirty="0" err="1">
                          <a:solidFill>
                            <a:schemeClr val="dk1"/>
                          </a:solidFill>
                          <a:effectLst/>
                          <a:latin typeface="+mn-lt"/>
                          <a:ea typeface="+mn-ea"/>
                          <a:cs typeface="+mn-cs"/>
                        </a:rPr>
                        <a:t>Favoriser</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l’adaptation</a:t>
                      </a:r>
                      <a:r>
                        <a:rPr lang="en-US" sz="1519" kern="1200" dirty="0">
                          <a:solidFill>
                            <a:schemeClr val="dk1"/>
                          </a:solidFill>
                          <a:effectLst/>
                          <a:latin typeface="+mn-lt"/>
                          <a:ea typeface="+mn-ea"/>
                          <a:cs typeface="+mn-cs"/>
                        </a:rPr>
                        <a:t> des </a:t>
                      </a:r>
                      <a:r>
                        <a:rPr lang="en-US" sz="1519" kern="1200" dirty="0" err="1">
                          <a:solidFill>
                            <a:schemeClr val="dk1"/>
                          </a:solidFill>
                          <a:effectLst/>
                          <a:latin typeface="+mn-lt"/>
                          <a:ea typeface="+mn-ea"/>
                          <a:cs typeface="+mn-cs"/>
                        </a:rPr>
                        <a:t>salariés</a:t>
                      </a:r>
                      <a:r>
                        <a:rPr lang="en-US" sz="1519" kern="1200" dirty="0">
                          <a:solidFill>
                            <a:schemeClr val="dk1"/>
                          </a:solidFill>
                          <a:effectLst/>
                          <a:latin typeface="+mn-lt"/>
                          <a:ea typeface="+mn-ea"/>
                          <a:cs typeface="+mn-cs"/>
                        </a:rPr>
                        <a:t> au poste de travail, à </a:t>
                      </a:r>
                      <a:r>
                        <a:rPr lang="en-US" sz="1519" kern="1200" dirty="0" err="1">
                          <a:solidFill>
                            <a:schemeClr val="dk1"/>
                          </a:solidFill>
                          <a:effectLst/>
                          <a:latin typeface="+mn-lt"/>
                          <a:ea typeface="+mn-ea"/>
                          <a:cs typeface="+mn-cs"/>
                        </a:rPr>
                        <a:t>l'évolution</a:t>
                      </a:r>
                      <a:r>
                        <a:rPr lang="en-US" sz="1519" kern="1200" dirty="0">
                          <a:solidFill>
                            <a:schemeClr val="dk1"/>
                          </a:solidFill>
                          <a:effectLst/>
                          <a:latin typeface="+mn-lt"/>
                          <a:ea typeface="+mn-ea"/>
                          <a:cs typeface="+mn-cs"/>
                        </a:rPr>
                        <a:t> des </a:t>
                      </a:r>
                      <a:r>
                        <a:rPr lang="en-US" sz="1519" kern="1200" dirty="0" err="1">
                          <a:solidFill>
                            <a:schemeClr val="dk1"/>
                          </a:solidFill>
                          <a:effectLst/>
                          <a:latin typeface="+mn-lt"/>
                          <a:ea typeface="+mn-ea"/>
                          <a:cs typeface="+mn-cs"/>
                        </a:rPr>
                        <a:t>emplois</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leur</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maintien</a:t>
                      </a:r>
                      <a:r>
                        <a:rPr lang="en-US" sz="1519" kern="1200" dirty="0">
                          <a:solidFill>
                            <a:schemeClr val="dk1"/>
                          </a:solidFill>
                          <a:effectLst/>
                          <a:latin typeface="+mn-lt"/>
                          <a:ea typeface="+mn-ea"/>
                          <a:cs typeface="+mn-cs"/>
                        </a:rPr>
                        <a:t> dans </a:t>
                      </a:r>
                      <a:r>
                        <a:rPr lang="en-US" sz="1519" kern="1200" dirty="0" err="1">
                          <a:solidFill>
                            <a:schemeClr val="dk1"/>
                          </a:solidFill>
                          <a:effectLst/>
                          <a:latin typeface="+mn-lt"/>
                          <a:ea typeface="+mn-ea"/>
                          <a:cs typeface="+mn-cs"/>
                        </a:rPr>
                        <a:t>l'emploi</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participer</a:t>
                      </a:r>
                      <a:r>
                        <a:rPr lang="en-US" sz="1519" kern="1200" dirty="0">
                          <a:solidFill>
                            <a:schemeClr val="dk1"/>
                          </a:solidFill>
                          <a:effectLst/>
                          <a:latin typeface="+mn-lt"/>
                          <a:ea typeface="+mn-ea"/>
                          <a:cs typeface="+mn-cs"/>
                        </a:rPr>
                        <a:t> au </a:t>
                      </a:r>
                      <a:r>
                        <a:rPr lang="en-US" sz="1519" kern="1200" dirty="0" err="1">
                          <a:solidFill>
                            <a:schemeClr val="dk1"/>
                          </a:solidFill>
                          <a:effectLst/>
                          <a:latin typeface="+mn-lt"/>
                          <a:ea typeface="+mn-ea"/>
                          <a:cs typeface="+mn-cs"/>
                        </a:rPr>
                        <a:t>développement</a:t>
                      </a:r>
                      <a:r>
                        <a:rPr lang="en-US" sz="1519" kern="1200" dirty="0">
                          <a:solidFill>
                            <a:schemeClr val="dk1"/>
                          </a:solidFill>
                          <a:effectLst/>
                          <a:latin typeface="+mn-lt"/>
                          <a:ea typeface="+mn-ea"/>
                          <a:cs typeface="+mn-cs"/>
                        </a:rPr>
                        <a:t> de </a:t>
                      </a:r>
                      <a:r>
                        <a:rPr lang="en-US" sz="1519" kern="1200" dirty="0" err="1">
                          <a:solidFill>
                            <a:schemeClr val="dk1"/>
                          </a:solidFill>
                          <a:effectLst/>
                          <a:latin typeface="+mn-lt"/>
                          <a:ea typeface="+mn-ea"/>
                          <a:cs typeface="+mn-cs"/>
                        </a:rPr>
                        <a:t>leurs</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compétences</a:t>
                      </a:r>
                      <a:endParaRPr lang="fr-FR" sz="1519" kern="1200" dirty="0">
                        <a:solidFill>
                          <a:schemeClr val="dk1"/>
                        </a:solidFill>
                        <a:effectLst/>
                        <a:latin typeface="+mn-lt"/>
                        <a:ea typeface="+mn-ea"/>
                        <a:cs typeface="+mn-cs"/>
                      </a:endParaRPr>
                    </a:p>
                    <a:p>
                      <a:endParaRPr lang="fr-FR" dirty="0"/>
                    </a:p>
                  </a:txBody>
                  <a:tcPr/>
                </a:tc>
                <a:extLst>
                  <a:ext uri="{0D108BD9-81ED-4DB2-BD59-A6C34878D82A}">
                    <a16:rowId xmlns:a16="http://schemas.microsoft.com/office/drawing/2014/main" xmlns="" val="3970138492"/>
                  </a:ext>
                </a:extLst>
              </a:tr>
              <a:tr h="370840">
                <a:tc>
                  <a:txBody>
                    <a:bodyPr/>
                    <a:lstStyle/>
                    <a:p>
                      <a:r>
                        <a:rPr lang="en-US" sz="1519" b="1" kern="1200" dirty="0">
                          <a:solidFill>
                            <a:schemeClr val="dk1"/>
                          </a:solidFill>
                          <a:effectLst/>
                          <a:latin typeface="+mn-lt"/>
                          <a:ea typeface="+mn-ea"/>
                          <a:cs typeface="+mn-cs"/>
                        </a:rPr>
                        <a:t>Promotion </a:t>
                      </a:r>
                      <a:r>
                        <a:rPr lang="en-US" sz="1519" b="1" kern="1200" dirty="0" err="1">
                          <a:solidFill>
                            <a:schemeClr val="dk1"/>
                          </a:solidFill>
                          <a:effectLst/>
                          <a:latin typeface="+mn-lt"/>
                          <a:ea typeface="+mn-ea"/>
                          <a:cs typeface="+mn-cs"/>
                        </a:rPr>
                        <a:t>professionnelle</a:t>
                      </a:r>
                      <a:endParaRPr lang="fr-FR" dirty="0"/>
                    </a:p>
                  </a:txBody>
                  <a:tcPr/>
                </a:tc>
                <a:tc>
                  <a:txBody>
                    <a:bodyPr/>
                    <a:lstStyle/>
                    <a:p>
                      <a:r>
                        <a:rPr lang="en-US" sz="1519" kern="1200" dirty="0" err="1">
                          <a:solidFill>
                            <a:schemeClr val="dk1"/>
                          </a:solidFill>
                          <a:effectLst/>
                          <a:latin typeface="+mn-lt"/>
                          <a:ea typeface="+mn-ea"/>
                          <a:cs typeface="+mn-cs"/>
                        </a:rPr>
                        <a:t>Acquérir</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une</a:t>
                      </a:r>
                      <a:r>
                        <a:rPr lang="en-US" sz="1519" kern="1200" dirty="0">
                          <a:solidFill>
                            <a:schemeClr val="dk1"/>
                          </a:solidFill>
                          <a:effectLst/>
                          <a:latin typeface="+mn-lt"/>
                          <a:ea typeface="+mn-ea"/>
                          <a:cs typeface="+mn-cs"/>
                        </a:rPr>
                        <a:t> qualification plus </a:t>
                      </a:r>
                      <a:r>
                        <a:rPr lang="en-US" sz="1519" kern="1200" dirty="0" err="1">
                          <a:solidFill>
                            <a:schemeClr val="dk1"/>
                          </a:solidFill>
                          <a:effectLst/>
                          <a:latin typeface="+mn-lt"/>
                          <a:ea typeface="+mn-ea"/>
                          <a:cs typeface="+mn-cs"/>
                        </a:rPr>
                        <a:t>élevée</a:t>
                      </a:r>
                      <a:endParaRPr lang="fr-FR" dirty="0"/>
                    </a:p>
                  </a:txBody>
                  <a:tcPr/>
                </a:tc>
                <a:extLst>
                  <a:ext uri="{0D108BD9-81ED-4DB2-BD59-A6C34878D82A}">
                    <a16:rowId xmlns:a16="http://schemas.microsoft.com/office/drawing/2014/main" xmlns="" val="1788633692"/>
                  </a:ext>
                </a:extLst>
              </a:tr>
              <a:tr h="370840">
                <a:tc>
                  <a:txBody>
                    <a:bodyPr/>
                    <a:lstStyle/>
                    <a:p>
                      <a:r>
                        <a:rPr lang="en-US" sz="1519" b="1" kern="1200" dirty="0">
                          <a:solidFill>
                            <a:schemeClr val="dk1"/>
                          </a:solidFill>
                          <a:effectLst/>
                          <a:latin typeface="+mn-lt"/>
                          <a:ea typeface="+mn-ea"/>
                          <a:cs typeface="+mn-cs"/>
                        </a:rPr>
                        <a:t>Validation des acquis de </a:t>
                      </a:r>
                      <a:r>
                        <a:rPr lang="en-US" sz="1519" b="1" kern="1200" dirty="0" err="1">
                          <a:solidFill>
                            <a:schemeClr val="dk1"/>
                          </a:solidFill>
                          <a:effectLst/>
                          <a:latin typeface="+mn-lt"/>
                          <a:ea typeface="+mn-ea"/>
                          <a:cs typeface="+mn-cs"/>
                        </a:rPr>
                        <a:t>l’expérience</a:t>
                      </a:r>
                      <a:r>
                        <a:rPr lang="en-US" sz="1519" b="1" kern="1200" dirty="0">
                          <a:solidFill>
                            <a:schemeClr val="dk1"/>
                          </a:solidFill>
                          <a:effectLst/>
                          <a:latin typeface="+mn-lt"/>
                          <a:ea typeface="+mn-ea"/>
                          <a:cs typeface="+mn-cs"/>
                        </a:rPr>
                        <a:t> (VAE)*</a:t>
                      </a:r>
                      <a:endParaRPr lang="fr-FR" dirty="0"/>
                    </a:p>
                  </a:txBody>
                  <a:tcPr/>
                </a:tc>
                <a:tc>
                  <a:txBody>
                    <a:bodyPr/>
                    <a:lstStyle/>
                    <a:p>
                      <a:r>
                        <a:rPr lang="en-US" sz="1519" kern="1200" dirty="0">
                          <a:solidFill>
                            <a:schemeClr val="dk1"/>
                          </a:solidFill>
                          <a:effectLst/>
                          <a:latin typeface="+mn-lt"/>
                          <a:ea typeface="+mn-ea"/>
                          <a:cs typeface="+mn-cs"/>
                        </a:rPr>
                        <a:t>Acquisition d'un </a:t>
                      </a:r>
                      <a:r>
                        <a:rPr lang="en-US" sz="1519" kern="1200" dirty="0" err="1">
                          <a:solidFill>
                            <a:schemeClr val="dk1"/>
                          </a:solidFill>
                          <a:effectLst/>
                          <a:latin typeface="+mn-lt"/>
                          <a:ea typeface="+mn-ea"/>
                          <a:cs typeface="+mn-cs"/>
                        </a:rPr>
                        <a:t>diplôme</a:t>
                      </a:r>
                      <a:r>
                        <a:rPr lang="en-US" sz="1519" kern="1200" dirty="0">
                          <a:solidFill>
                            <a:schemeClr val="dk1"/>
                          </a:solidFill>
                          <a:effectLst/>
                          <a:latin typeface="+mn-lt"/>
                          <a:ea typeface="+mn-ea"/>
                          <a:cs typeface="+mn-cs"/>
                        </a:rPr>
                        <a:t>, d'un </a:t>
                      </a:r>
                      <a:r>
                        <a:rPr lang="en-US" sz="1519" kern="1200" dirty="0" err="1">
                          <a:solidFill>
                            <a:schemeClr val="dk1"/>
                          </a:solidFill>
                          <a:effectLst/>
                          <a:latin typeface="+mn-lt"/>
                          <a:ea typeface="+mn-ea"/>
                          <a:cs typeface="+mn-cs"/>
                        </a:rPr>
                        <a:t>titre</a:t>
                      </a:r>
                      <a:r>
                        <a:rPr lang="en-US" sz="1519" kern="1200" dirty="0">
                          <a:solidFill>
                            <a:schemeClr val="dk1"/>
                          </a:solidFill>
                          <a:effectLst/>
                          <a:latin typeface="+mn-lt"/>
                          <a:ea typeface="+mn-ea"/>
                          <a:cs typeface="+mn-cs"/>
                        </a:rPr>
                        <a:t> à </a:t>
                      </a:r>
                      <a:r>
                        <a:rPr lang="en-US" sz="1519" kern="1200" dirty="0" err="1">
                          <a:solidFill>
                            <a:schemeClr val="dk1"/>
                          </a:solidFill>
                          <a:effectLst/>
                          <a:latin typeface="+mn-lt"/>
                          <a:ea typeface="+mn-ea"/>
                          <a:cs typeface="+mn-cs"/>
                        </a:rPr>
                        <a:t>finalité</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professionnelle</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ou</a:t>
                      </a:r>
                      <a:r>
                        <a:rPr lang="en-US" sz="1519" kern="1200" dirty="0">
                          <a:solidFill>
                            <a:schemeClr val="dk1"/>
                          </a:solidFill>
                          <a:effectLst/>
                          <a:latin typeface="+mn-lt"/>
                          <a:ea typeface="+mn-ea"/>
                          <a:cs typeface="+mn-cs"/>
                        </a:rPr>
                        <a:t> d'un </a:t>
                      </a:r>
                      <a:r>
                        <a:rPr lang="en-US" sz="1519" kern="1200" dirty="0" err="1">
                          <a:solidFill>
                            <a:schemeClr val="dk1"/>
                          </a:solidFill>
                          <a:effectLst/>
                          <a:latin typeface="+mn-lt"/>
                          <a:ea typeface="+mn-ea"/>
                          <a:cs typeface="+mn-cs"/>
                        </a:rPr>
                        <a:t>certificat</a:t>
                      </a:r>
                      <a:r>
                        <a:rPr lang="en-US" sz="1519" kern="1200" dirty="0">
                          <a:solidFill>
                            <a:schemeClr val="dk1"/>
                          </a:solidFill>
                          <a:effectLst/>
                          <a:latin typeface="+mn-lt"/>
                          <a:ea typeface="+mn-ea"/>
                          <a:cs typeface="+mn-cs"/>
                        </a:rPr>
                        <a:t> de qualification figurant sur </a:t>
                      </a:r>
                      <a:r>
                        <a:rPr lang="en-US" sz="1519" kern="1200" dirty="0" err="1">
                          <a:solidFill>
                            <a:schemeClr val="dk1"/>
                          </a:solidFill>
                          <a:effectLst/>
                          <a:latin typeface="+mn-lt"/>
                          <a:ea typeface="+mn-ea"/>
                          <a:cs typeface="+mn-cs"/>
                        </a:rPr>
                        <a:t>une</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liste</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établie</a:t>
                      </a:r>
                      <a:r>
                        <a:rPr lang="en-US" sz="1519" kern="1200" dirty="0">
                          <a:solidFill>
                            <a:schemeClr val="dk1"/>
                          </a:solidFill>
                          <a:effectLst/>
                          <a:latin typeface="+mn-lt"/>
                          <a:ea typeface="+mn-ea"/>
                          <a:cs typeface="+mn-cs"/>
                        </a:rPr>
                        <a:t> par la commission </a:t>
                      </a:r>
                      <a:r>
                        <a:rPr lang="en-US" sz="1519" kern="1200" dirty="0" err="1">
                          <a:solidFill>
                            <a:schemeClr val="dk1"/>
                          </a:solidFill>
                          <a:effectLst/>
                          <a:latin typeface="+mn-lt"/>
                          <a:ea typeface="+mn-ea"/>
                          <a:cs typeface="+mn-cs"/>
                        </a:rPr>
                        <a:t>paritaire</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nationale</a:t>
                      </a:r>
                      <a:r>
                        <a:rPr lang="en-US" sz="1519" kern="1200" dirty="0">
                          <a:solidFill>
                            <a:schemeClr val="dk1"/>
                          </a:solidFill>
                          <a:effectLst/>
                          <a:latin typeface="+mn-lt"/>
                          <a:ea typeface="+mn-ea"/>
                          <a:cs typeface="+mn-cs"/>
                        </a:rPr>
                        <a:t> de </a:t>
                      </a:r>
                      <a:r>
                        <a:rPr lang="en-US" sz="1519" kern="1200" dirty="0" err="1">
                          <a:solidFill>
                            <a:schemeClr val="dk1"/>
                          </a:solidFill>
                          <a:effectLst/>
                          <a:latin typeface="+mn-lt"/>
                          <a:ea typeface="+mn-ea"/>
                          <a:cs typeface="+mn-cs"/>
                        </a:rPr>
                        <a:t>l'emploi</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d'une</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branche</a:t>
                      </a:r>
                      <a:r>
                        <a:rPr lang="en-US" sz="1519" kern="1200" dirty="0">
                          <a:solidFill>
                            <a:schemeClr val="dk1"/>
                          </a:solidFill>
                          <a:effectLst/>
                          <a:latin typeface="+mn-lt"/>
                          <a:ea typeface="+mn-ea"/>
                          <a:cs typeface="+mn-cs"/>
                        </a:rPr>
                        <a:t> </a:t>
                      </a:r>
                      <a:r>
                        <a:rPr lang="en-US" sz="1519" kern="1200" dirty="0" err="1">
                          <a:solidFill>
                            <a:schemeClr val="dk1"/>
                          </a:solidFill>
                          <a:effectLst/>
                          <a:latin typeface="+mn-lt"/>
                          <a:ea typeface="+mn-ea"/>
                          <a:cs typeface="+mn-cs"/>
                        </a:rPr>
                        <a:t>professionnelle</a:t>
                      </a:r>
                      <a:r>
                        <a:rPr lang="en-US" sz="1519" kern="1200" dirty="0">
                          <a:solidFill>
                            <a:schemeClr val="dk1"/>
                          </a:solidFill>
                          <a:effectLst/>
                          <a:latin typeface="+mn-lt"/>
                          <a:ea typeface="+mn-ea"/>
                          <a:cs typeface="+mn-cs"/>
                        </a:rPr>
                        <a:t> et </a:t>
                      </a:r>
                      <a:r>
                        <a:rPr lang="en-US" sz="1519" kern="1200" dirty="0" err="1">
                          <a:solidFill>
                            <a:schemeClr val="dk1"/>
                          </a:solidFill>
                          <a:effectLst/>
                          <a:latin typeface="+mn-lt"/>
                          <a:ea typeface="+mn-ea"/>
                          <a:cs typeface="+mn-cs"/>
                        </a:rPr>
                        <a:t>enregistré</a:t>
                      </a:r>
                      <a:r>
                        <a:rPr lang="en-US" sz="1519" kern="1200" dirty="0">
                          <a:solidFill>
                            <a:schemeClr val="dk1"/>
                          </a:solidFill>
                          <a:effectLst/>
                          <a:latin typeface="+mn-lt"/>
                          <a:ea typeface="+mn-ea"/>
                          <a:cs typeface="+mn-cs"/>
                        </a:rPr>
                        <a:t> dans le </a:t>
                      </a:r>
                      <a:r>
                        <a:rPr lang="en-US" sz="1519" kern="1200" dirty="0" err="1">
                          <a:solidFill>
                            <a:schemeClr val="dk1"/>
                          </a:solidFill>
                          <a:effectLst/>
                          <a:latin typeface="+mn-lt"/>
                          <a:ea typeface="+mn-ea"/>
                          <a:cs typeface="+mn-cs"/>
                        </a:rPr>
                        <a:t>répertoire</a:t>
                      </a:r>
                      <a:r>
                        <a:rPr lang="en-US" sz="1519" kern="1200" dirty="0">
                          <a:solidFill>
                            <a:schemeClr val="dk1"/>
                          </a:solidFill>
                          <a:effectLst/>
                          <a:latin typeface="+mn-lt"/>
                          <a:ea typeface="+mn-ea"/>
                          <a:cs typeface="+mn-cs"/>
                        </a:rPr>
                        <a:t> national des certifications </a:t>
                      </a:r>
                      <a:r>
                        <a:rPr lang="en-US" sz="1519" kern="1200" dirty="0" err="1">
                          <a:solidFill>
                            <a:schemeClr val="dk1"/>
                          </a:solidFill>
                          <a:effectLst/>
                          <a:latin typeface="+mn-lt"/>
                          <a:ea typeface="+mn-ea"/>
                          <a:cs typeface="+mn-cs"/>
                        </a:rPr>
                        <a:t>professionnelles</a:t>
                      </a:r>
                      <a:r>
                        <a:rPr lang="en-US" sz="1519" kern="1200" dirty="0">
                          <a:solidFill>
                            <a:schemeClr val="dk1"/>
                          </a:solidFill>
                          <a:effectLst/>
                          <a:latin typeface="+mn-lt"/>
                          <a:ea typeface="+mn-ea"/>
                          <a:cs typeface="+mn-cs"/>
                        </a:rPr>
                        <a:t> (RNCP) (</a:t>
                      </a:r>
                      <a:r>
                        <a:rPr lang="en-US" sz="1519" kern="1200" dirty="0" err="1">
                          <a:solidFill>
                            <a:schemeClr val="dk1"/>
                          </a:solidFill>
                          <a:effectLst/>
                          <a:latin typeface="+mn-lt"/>
                          <a:ea typeface="+mn-ea"/>
                          <a:cs typeface="+mn-cs"/>
                        </a:rPr>
                        <a:t>voir</a:t>
                      </a:r>
                      <a:r>
                        <a:rPr lang="en-US" sz="1519" kern="1200" dirty="0">
                          <a:solidFill>
                            <a:schemeClr val="dk1"/>
                          </a:solidFill>
                          <a:effectLst/>
                          <a:latin typeface="+mn-lt"/>
                          <a:ea typeface="+mn-ea"/>
                          <a:cs typeface="+mn-cs"/>
                        </a:rPr>
                        <a:t> 6.1)</a:t>
                      </a:r>
                      <a:endParaRPr lang="fr-FR" sz="1519" kern="1200" dirty="0">
                        <a:solidFill>
                          <a:schemeClr val="dk1"/>
                        </a:solidFill>
                        <a:effectLst/>
                        <a:latin typeface="+mn-lt"/>
                        <a:ea typeface="+mn-ea"/>
                        <a:cs typeface="+mn-cs"/>
                      </a:endParaRPr>
                    </a:p>
                  </a:txBody>
                  <a:tcPr/>
                </a:tc>
                <a:extLst>
                  <a:ext uri="{0D108BD9-81ED-4DB2-BD59-A6C34878D82A}">
                    <a16:rowId xmlns:a16="http://schemas.microsoft.com/office/drawing/2014/main" xmlns="" val="630472515"/>
                  </a:ext>
                </a:extLst>
              </a:tr>
            </a:tbl>
          </a:graphicData>
        </a:graphic>
      </p:graphicFrame>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smtClean="0"/>
              <a:pPr>
                <a:defRPr/>
              </a:pPr>
              <a:t>87</a:t>
            </a:fld>
            <a:endParaRPr lang="fr-FR" sz="1600" dirty="0"/>
          </a:p>
        </p:txBody>
      </p:sp>
    </p:spTree>
    <p:extLst>
      <p:ext uri="{BB962C8B-B14F-4D97-AF65-F5344CB8AC3E}">
        <p14:creationId xmlns:p14="http://schemas.microsoft.com/office/powerpoint/2010/main" val="3666322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8C9ACAE-6BDE-4FE4-B843-40529B62153D}"/>
              </a:ext>
            </a:extLst>
          </p:cNvPr>
          <p:cNvSpPr>
            <a:spLocks noGrp="1"/>
          </p:cNvSpPr>
          <p:nvPr>
            <p:ph type="title"/>
          </p:nvPr>
        </p:nvSpPr>
        <p:spPr/>
        <p:txBody>
          <a:bodyPr/>
          <a:lstStyle/>
          <a:p>
            <a:r>
              <a:rPr lang="en-US" dirty="0" err="1"/>
              <a:t>Quelles</a:t>
            </a:r>
            <a:r>
              <a:rPr lang="en-US" dirty="0"/>
              <a:t> </a:t>
            </a:r>
            <a:r>
              <a:rPr lang="en-US" dirty="0" err="1"/>
              <a:t>sont</a:t>
            </a:r>
            <a:r>
              <a:rPr lang="en-US" dirty="0"/>
              <a:t> les actions qui ne </a:t>
            </a:r>
            <a:r>
              <a:rPr lang="en-US" dirty="0" err="1"/>
              <a:t>relèvent</a:t>
            </a:r>
            <a:r>
              <a:rPr lang="en-US" dirty="0"/>
              <a:t> pas de la </a:t>
            </a:r>
            <a:r>
              <a:rPr lang="en-US" dirty="0" err="1"/>
              <a:t>typologie</a:t>
            </a:r>
            <a:r>
              <a:rPr lang="en-US" dirty="0"/>
              <a:t> des actions de formation </a:t>
            </a:r>
            <a:r>
              <a:rPr lang="en-US" dirty="0" err="1"/>
              <a:t>professionnelle</a:t>
            </a:r>
            <a:r>
              <a:rPr lang="en-US" dirty="0"/>
              <a:t> ?</a:t>
            </a:r>
            <a:endParaRPr lang="fr-FR" dirty="0"/>
          </a:p>
        </p:txBody>
      </p:sp>
      <p:sp>
        <p:nvSpPr>
          <p:cNvPr id="3" name="Espace réservé du contenu 2">
            <a:extLst>
              <a:ext uri="{FF2B5EF4-FFF2-40B4-BE49-F238E27FC236}">
                <a16:creationId xmlns:a16="http://schemas.microsoft.com/office/drawing/2014/main" xmlns="" id="{1E433B7E-5964-4341-B2A5-FAF3206D39BB}"/>
              </a:ext>
            </a:extLst>
          </p:cNvPr>
          <p:cNvSpPr>
            <a:spLocks noGrp="1"/>
          </p:cNvSpPr>
          <p:nvPr>
            <p:ph idx="1"/>
          </p:nvPr>
        </p:nvSpPr>
        <p:spPr/>
        <p:txBody>
          <a:bodyPr>
            <a:normAutofit fontScale="92500" lnSpcReduction="20000"/>
          </a:bodyPr>
          <a:lstStyle/>
          <a:p>
            <a:r>
              <a:rPr lang="en-US" dirty="0"/>
              <a:t>La doctrine de </a:t>
            </a:r>
            <a:r>
              <a:rPr lang="en-US" dirty="0" err="1"/>
              <a:t>l’Administration</a:t>
            </a:r>
            <a:r>
              <a:rPr lang="en-US" dirty="0"/>
              <a:t> </a:t>
            </a:r>
            <a:r>
              <a:rPr lang="en-US" dirty="0" err="1"/>
              <a:t>en</a:t>
            </a:r>
            <a:r>
              <a:rPr lang="en-US" dirty="0"/>
              <a:t> charge de la formation </a:t>
            </a:r>
            <a:r>
              <a:rPr lang="en-US" dirty="0" err="1"/>
              <a:t>professionnelle</a:t>
            </a:r>
            <a:r>
              <a:rPr lang="en-US" dirty="0"/>
              <a:t>, </a:t>
            </a:r>
            <a:r>
              <a:rPr lang="en-US" dirty="0" err="1"/>
              <a:t>exprimée</a:t>
            </a:r>
            <a:r>
              <a:rPr lang="en-US" dirty="0"/>
              <a:t> par </a:t>
            </a:r>
            <a:r>
              <a:rPr lang="en-US" dirty="0" err="1"/>
              <a:t>voie</a:t>
            </a:r>
            <a:r>
              <a:rPr lang="en-US" dirty="0"/>
              <a:t> de </a:t>
            </a:r>
            <a:r>
              <a:rPr lang="en-US" dirty="0" err="1"/>
              <a:t>circulaires</a:t>
            </a:r>
            <a:r>
              <a:rPr lang="en-US" dirty="0"/>
              <a:t> et à </a:t>
            </a:r>
            <a:r>
              <a:rPr lang="en-US" dirty="0" err="1"/>
              <a:t>l’occasion</a:t>
            </a:r>
            <a:r>
              <a:rPr lang="en-US" dirty="0"/>
              <a:t> </a:t>
            </a:r>
            <a:r>
              <a:rPr lang="en-US" dirty="0" err="1"/>
              <a:t>d’opérations</a:t>
            </a:r>
            <a:r>
              <a:rPr lang="en-US" dirty="0"/>
              <a:t> de </a:t>
            </a:r>
            <a:r>
              <a:rPr lang="en-US" dirty="0" err="1"/>
              <a:t>contrôle</a:t>
            </a:r>
            <a:r>
              <a:rPr lang="en-US" dirty="0"/>
              <a:t>, </a:t>
            </a:r>
            <a:r>
              <a:rPr lang="en-US" dirty="0" err="1"/>
              <a:t>permet</a:t>
            </a:r>
            <a:r>
              <a:rPr lang="en-US" dirty="0"/>
              <a:t> </a:t>
            </a:r>
            <a:r>
              <a:rPr lang="en-US" dirty="0" err="1"/>
              <a:t>d’identifier</a:t>
            </a:r>
            <a:r>
              <a:rPr lang="en-US" dirty="0"/>
              <a:t> un certain </a:t>
            </a:r>
            <a:r>
              <a:rPr lang="en-US" dirty="0" err="1"/>
              <a:t>nombre</a:t>
            </a:r>
            <a:r>
              <a:rPr lang="en-US" dirty="0"/>
              <a:t> de </a:t>
            </a:r>
            <a:r>
              <a:rPr lang="en-US" dirty="0" err="1"/>
              <a:t>catégories</a:t>
            </a:r>
            <a:r>
              <a:rPr lang="en-US" dirty="0"/>
              <a:t> </a:t>
            </a:r>
            <a:r>
              <a:rPr lang="en-US" dirty="0" err="1"/>
              <a:t>d’actions</a:t>
            </a:r>
            <a:r>
              <a:rPr lang="en-US" dirty="0"/>
              <a:t> ne relevant pas de la </a:t>
            </a:r>
            <a:r>
              <a:rPr lang="en-US" dirty="0" err="1"/>
              <a:t>typologie</a:t>
            </a:r>
            <a:r>
              <a:rPr lang="en-US" dirty="0"/>
              <a:t> de la formation </a:t>
            </a:r>
            <a:r>
              <a:rPr lang="en-US" dirty="0" err="1"/>
              <a:t>professionnelle</a:t>
            </a:r>
            <a:r>
              <a:rPr lang="en-US" dirty="0"/>
              <a:t> :</a:t>
            </a:r>
            <a:endParaRPr lang="fr-FR" dirty="0"/>
          </a:p>
          <a:p>
            <a:r>
              <a:rPr lang="en-US" b="1" dirty="0"/>
              <a:t>-&gt; </a:t>
            </a:r>
            <a:r>
              <a:rPr lang="en-US" dirty="0"/>
              <a:t>les actions à </a:t>
            </a:r>
            <a:r>
              <a:rPr lang="en-US" dirty="0" err="1"/>
              <a:t>prédominance</a:t>
            </a:r>
            <a:r>
              <a:rPr lang="en-US" dirty="0"/>
              <a:t> </a:t>
            </a:r>
            <a:r>
              <a:rPr lang="en-US" dirty="0" err="1"/>
              <a:t>psychothéraeutique</a:t>
            </a:r>
            <a:r>
              <a:rPr lang="en-US" dirty="0"/>
              <a:t> et de development personnel sans </a:t>
            </a:r>
            <a:r>
              <a:rPr lang="en-US" dirty="0" err="1"/>
              <a:t>finalité</a:t>
            </a:r>
            <a:r>
              <a:rPr lang="en-US" dirty="0"/>
              <a:t> </a:t>
            </a:r>
            <a:r>
              <a:rPr lang="en-US" dirty="0" err="1"/>
              <a:t>professionnelle</a:t>
            </a:r>
            <a:r>
              <a:rPr lang="en-US" dirty="0"/>
              <a:t> (</a:t>
            </a:r>
            <a:r>
              <a:rPr lang="en-US" dirty="0" err="1"/>
              <a:t>voir</a:t>
            </a:r>
            <a:r>
              <a:rPr lang="en-US" dirty="0"/>
              <a:t> 9.2) ;</a:t>
            </a:r>
            <a:endParaRPr lang="fr-FR" dirty="0"/>
          </a:p>
          <a:p>
            <a:r>
              <a:rPr lang="en-US" b="1" dirty="0"/>
              <a:t>-&gt; </a:t>
            </a:r>
            <a:r>
              <a:rPr lang="en-US" dirty="0"/>
              <a:t>la transmission de la culture de </a:t>
            </a:r>
            <a:r>
              <a:rPr lang="en-US" dirty="0" err="1"/>
              <a:t>l’entreprise</a:t>
            </a:r>
            <a:r>
              <a:rPr lang="en-US" dirty="0"/>
              <a:t>, </a:t>
            </a:r>
            <a:r>
              <a:rPr lang="en-US" dirty="0" err="1"/>
              <a:t>l’accueil</a:t>
            </a:r>
            <a:r>
              <a:rPr lang="en-US" dirty="0"/>
              <a:t> et </a:t>
            </a:r>
            <a:r>
              <a:rPr lang="en-US" dirty="0" err="1"/>
              <a:t>l’intégration</a:t>
            </a:r>
            <a:r>
              <a:rPr lang="en-US" dirty="0"/>
              <a:t> dans </a:t>
            </a:r>
            <a:r>
              <a:rPr lang="en-US" dirty="0" err="1"/>
              <a:t>l’entre</a:t>
            </a:r>
            <a:r>
              <a:rPr lang="en-US" dirty="0"/>
              <a:t>- </a:t>
            </a:r>
            <a:r>
              <a:rPr lang="en-US" dirty="0" err="1"/>
              <a:t>prise</a:t>
            </a:r>
            <a:r>
              <a:rPr lang="en-US" dirty="0"/>
              <a:t> sans transmission des </a:t>
            </a:r>
            <a:r>
              <a:rPr lang="en-US" dirty="0" err="1"/>
              <a:t>savoirs</a:t>
            </a:r>
            <a:r>
              <a:rPr lang="en-US" dirty="0"/>
              <a:t> </a:t>
            </a:r>
            <a:r>
              <a:rPr lang="en-US" dirty="0" err="1"/>
              <a:t>nécessaires</a:t>
            </a:r>
            <a:r>
              <a:rPr lang="en-US" dirty="0"/>
              <a:t> à la </a:t>
            </a:r>
            <a:r>
              <a:rPr lang="en-US" dirty="0" err="1"/>
              <a:t>maîtrise</a:t>
            </a:r>
            <a:r>
              <a:rPr lang="en-US" dirty="0"/>
              <a:t> du poste de travail ;</a:t>
            </a:r>
            <a:endParaRPr lang="fr-FR" dirty="0"/>
          </a:p>
          <a:p>
            <a:r>
              <a:rPr lang="en-US" b="1" dirty="0"/>
              <a:t>-&gt; </a:t>
            </a:r>
            <a:r>
              <a:rPr lang="en-US" dirty="0"/>
              <a:t>les </a:t>
            </a:r>
            <a:r>
              <a:rPr lang="en-US" dirty="0" err="1"/>
              <a:t>activités</a:t>
            </a:r>
            <a:r>
              <a:rPr lang="en-US" dirty="0"/>
              <a:t> de </a:t>
            </a:r>
            <a:r>
              <a:rPr lang="en-US" dirty="0" err="1"/>
              <a:t>loisir</a:t>
            </a:r>
            <a:r>
              <a:rPr lang="en-US" dirty="0"/>
              <a:t> et de détente ;</a:t>
            </a:r>
            <a:endParaRPr lang="fr-FR" dirty="0"/>
          </a:p>
          <a:p>
            <a:r>
              <a:rPr lang="en-US" b="1" dirty="0"/>
              <a:t>-&gt; </a:t>
            </a:r>
            <a:r>
              <a:rPr lang="en-US" dirty="0"/>
              <a:t>la simple transmission de modes </a:t>
            </a:r>
            <a:r>
              <a:rPr lang="en-US" dirty="0" err="1"/>
              <a:t>opératoires</a:t>
            </a:r>
            <a:r>
              <a:rPr lang="en-US" dirty="0"/>
              <a:t> (formation «sur le </a:t>
            </a:r>
            <a:r>
              <a:rPr lang="en-US" dirty="0" err="1"/>
              <a:t>tas</a:t>
            </a:r>
            <a:r>
              <a:rPr lang="en-US" dirty="0"/>
              <a:t>») ;</a:t>
            </a:r>
            <a:endParaRPr lang="fr-FR" dirty="0"/>
          </a:p>
          <a:p>
            <a:r>
              <a:rPr lang="en-US" b="1" dirty="0"/>
              <a:t>-&gt; </a:t>
            </a:r>
            <a:r>
              <a:rPr lang="en-US" dirty="0"/>
              <a:t>les actions de </a:t>
            </a:r>
            <a:r>
              <a:rPr lang="en-US" dirty="0" err="1"/>
              <a:t>prévention</a:t>
            </a:r>
            <a:r>
              <a:rPr lang="en-US" dirty="0"/>
              <a:t> des </a:t>
            </a:r>
            <a:r>
              <a:rPr lang="en-US" dirty="0" err="1"/>
              <a:t>conduites</a:t>
            </a:r>
            <a:r>
              <a:rPr lang="en-US" dirty="0"/>
              <a:t> </a:t>
            </a:r>
            <a:r>
              <a:rPr lang="en-US" dirty="0" err="1"/>
              <a:t>addictives</a:t>
            </a:r>
            <a:r>
              <a:rPr lang="en-US" dirty="0"/>
              <a:t> (</a:t>
            </a:r>
            <a:r>
              <a:rPr lang="en-US" dirty="0" err="1"/>
              <a:t>alcoolisme</a:t>
            </a:r>
            <a:r>
              <a:rPr lang="en-US" dirty="0"/>
              <a:t>, </a:t>
            </a:r>
            <a:r>
              <a:rPr lang="en-US" dirty="0" err="1"/>
              <a:t>tabagisme</a:t>
            </a:r>
            <a:r>
              <a:rPr lang="en-US" dirty="0"/>
              <a:t>, </a:t>
            </a:r>
            <a:r>
              <a:rPr lang="en-US" dirty="0" err="1"/>
              <a:t>toxico</a:t>
            </a:r>
            <a:r>
              <a:rPr lang="en-US" dirty="0"/>
              <a:t>- </a:t>
            </a:r>
            <a:r>
              <a:rPr lang="en-US" dirty="0" err="1"/>
              <a:t>manie</a:t>
            </a:r>
            <a:r>
              <a:rPr lang="en-US" dirty="0"/>
              <a:t>) </a:t>
            </a:r>
            <a:r>
              <a:rPr lang="en-US" dirty="0" err="1"/>
              <a:t>destinées</a:t>
            </a:r>
            <a:r>
              <a:rPr lang="en-US" dirty="0"/>
              <a:t> aux publics exposés à </a:t>
            </a:r>
            <a:r>
              <a:rPr lang="en-US" dirty="0" err="1"/>
              <a:t>ces</a:t>
            </a:r>
            <a:r>
              <a:rPr lang="en-US" dirty="0"/>
              <a:t> </a:t>
            </a:r>
            <a:r>
              <a:rPr lang="en-US" dirty="0" err="1"/>
              <a:t>risques</a:t>
            </a:r>
            <a:r>
              <a:rPr lang="en-US" dirty="0"/>
              <a:t> ;</a:t>
            </a:r>
            <a:endParaRPr lang="fr-FR" dirty="0"/>
          </a:p>
          <a:p>
            <a:r>
              <a:rPr lang="en-US" b="1" dirty="0"/>
              <a:t>-</a:t>
            </a:r>
            <a:r>
              <a:rPr lang="fr-FR" b="1" dirty="0"/>
              <a:t>….</a:t>
            </a:r>
            <a:endParaRPr lang="fr-FR" dirty="0"/>
          </a:p>
          <a:p>
            <a:endParaRPr lang="fr-FR" dirty="0"/>
          </a:p>
        </p:txBody>
      </p:sp>
      <p:sp>
        <p:nvSpPr>
          <p:cNvPr id="5" name="Espace réservé du numéro de diapositive 4"/>
          <p:cNvSpPr>
            <a:spLocks noGrp="1"/>
          </p:cNvSpPr>
          <p:nvPr>
            <p:ph type="sldNum" sz="quarter" idx="12"/>
          </p:nvPr>
        </p:nvSpPr>
        <p:spPr/>
        <p:txBody>
          <a:bodyPr/>
          <a:lstStyle/>
          <a:p>
            <a:pPr>
              <a:defRPr/>
            </a:pPr>
            <a:fld id="{9406A379-C69B-461F-96F8-C94172148C3C}" type="slidenum">
              <a:rPr lang="fr-FR" sz="1600" smtClean="0"/>
              <a:pPr>
                <a:defRPr/>
              </a:pPr>
              <a:t>88</a:t>
            </a:fld>
            <a:endParaRPr lang="fr-FR" sz="1600"/>
          </a:p>
        </p:txBody>
      </p:sp>
    </p:spTree>
    <p:extLst>
      <p:ext uri="{BB962C8B-B14F-4D97-AF65-F5344CB8AC3E}">
        <p14:creationId xmlns:p14="http://schemas.microsoft.com/office/powerpoint/2010/main" val="460434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7363255A-5052-442A-9256-0D1CE3BFE282}"/>
              </a:ext>
            </a:extLst>
          </p:cNvPr>
          <p:cNvPicPr>
            <a:picLocks noChangeAspect="1"/>
          </p:cNvPicPr>
          <p:nvPr/>
        </p:nvPicPr>
        <p:blipFill rotWithShape="1">
          <a:blip r:embed="rId2"/>
          <a:srcRect l="31500" t="26356" r="26501" b="25112"/>
          <a:stretch/>
        </p:blipFill>
        <p:spPr>
          <a:xfrm>
            <a:off x="679004" y="908720"/>
            <a:ext cx="8640960" cy="5616624"/>
          </a:xfrm>
          <a:prstGeom prst="rect">
            <a:avLst/>
          </a:prstGeom>
        </p:spPr>
      </p:pic>
      <p:sp>
        <p:nvSpPr>
          <p:cNvPr id="2" name="Espace réservé du numéro de diapositive 1"/>
          <p:cNvSpPr>
            <a:spLocks noGrp="1"/>
          </p:cNvSpPr>
          <p:nvPr>
            <p:ph type="sldNum" sz="quarter" idx="12"/>
          </p:nvPr>
        </p:nvSpPr>
        <p:spPr/>
        <p:txBody>
          <a:bodyPr/>
          <a:lstStyle/>
          <a:p>
            <a:pPr>
              <a:defRPr/>
            </a:pPr>
            <a:fld id="{CB0801A4-A396-4675-9902-527C3EB485B9}" type="slidenum">
              <a:rPr lang="fr-FR" sz="1600" smtClean="0"/>
              <a:pPr>
                <a:defRPr/>
              </a:pPr>
              <a:t>89</a:t>
            </a:fld>
            <a:endParaRPr lang="fr-FR" sz="1600" dirty="0"/>
          </a:p>
        </p:txBody>
      </p:sp>
    </p:spTree>
    <p:extLst>
      <p:ext uri="{BB962C8B-B14F-4D97-AF65-F5344CB8AC3E}">
        <p14:creationId xmlns:p14="http://schemas.microsoft.com/office/powerpoint/2010/main" val="385324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A773F4E-4BAE-4FB0-A67D-4EAA47C4393E}"/>
              </a:ext>
            </a:extLst>
          </p:cNvPr>
          <p:cNvSpPr>
            <a:spLocks noGrp="1"/>
          </p:cNvSpPr>
          <p:nvPr>
            <p:ph type="title"/>
          </p:nvPr>
        </p:nvSpPr>
        <p:spPr>
          <a:xfrm>
            <a:off x="707231" y="365127"/>
            <a:ext cx="8872538" cy="759617"/>
          </a:xfrm>
        </p:spPr>
        <p:txBody>
          <a:bodyPr/>
          <a:lstStyle/>
          <a:p>
            <a:r>
              <a:rPr lang="fr-FR" dirty="0"/>
              <a:t>Suggestion et groupe de travail (1)</a:t>
            </a:r>
          </a:p>
        </p:txBody>
      </p:sp>
      <p:sp>
        <p:nvSpPr>
          <p:cNvPr id="3" name="Espace réservé du contenu 2">
            <a:extLst>
              <a:ext uri="{FF2B5EF4-FFF2-40B4-BE49-F238E27FC236}">
                <a16:creationId xmlns:a16="http://schemas.microsoft.com/office/drawing/2014/main" xmlns="" id="{1CCBEA15-4A21-412A-BB94-7E7C5744907D}"/>
              </a:ext>
            </a:extLst>
          </p:cNvPr>
          <p:cNvSpPr>
            <a:spLocks noGrp="1"/>
          </p:cNvSpPr>
          <p:nvPr>
            <p:ph idx="1"/>
          </p:nvPr>
        </p:nvSpPr>
        <p:spPr>
          <a:xfrm>
            <a:off x="679004" y="1340768"/>
            <a:ext cx="8872538" cy="5184576"/>
          </a:xfrm>
        </p:spPr>
        <p:txBody>
          <a:bodyPr>
            <a:normAutofit fontScale="70000" lnSpcReduction="20000"/>
          </a:bodyPr>
          <a:lstStyle/>
          <a:p>
            <a:r>
              <a:rPr lang="fr-FR" sz="2900" dirty="0"/>
              <a:t>Promouvoir une charte de qualité des formations  AFFOP. Enrichir le processus d’affiliation agrément de l’AFFOP, qu’il soit plus lisible et </a:t>
            </a:r>
            <a:r>
              <a:rPr lang="fr-FR" sz="2900" dirty="0" smtClean="0"/>
              <a:t>le publier </a:t>
            </a:r>
            <a:r>
              <a:rPr lang="fr-FR" sz="2900" dirty="0"/>
              <a:t>sur notre site dans une charte commune.</a:t>
            </a:r>
          </a:p>
          <a:p>
            <a:r>
              <a:rPr lang="fr-FR" sz="2500" dirty="0"/>
              <a:t>Verbatim lié a cette question</a:t>
            </a:r>
          </a:p>
          <a:p>
            <a:pPr lvl="1"/>
            <a:r>
              <a:rPr lang="fr-FR" sz="2500" dirty="0"/>
              <a:t>Christine Bonnal : La Charte de qualité AFFOP pourrait s’inspirer à la fois du modèle proposé par l’état et du processus d’affiliation / agrément de l’AFFOP. Ce qui différencie nos écoles de l’université, c’est la pratique, la mise en situation. Les écoles affiliées / </a:t>
            </a:r>
            <a:r>
              <a:rPr lang="fr-FR" sz="2500" dirty="0" smtClean="0"/>
              <a:t>agréées </a:t>
            </a:r>
            <a:r>
              <a:rPr lang="fr-FR" sz="2500" dirty="0"/>
              <a:t>pourraient se mettre d’accord sur un ratio cours théoriques / pratique</a:t>
            </a:r>
          </a:p>
          <a:p>
            <a:pPr lvl="1"/>
            <a:r>
              <a:rPr lang="fr-FR" sz="2500" dirty="0"/>
              <a:t>GREFOR : la charte c’est un moyen. L’autre idée c’est comment faire plus connaître l’AFFOP qui défend un label de qualité. Dans le libellé de l’AFFOP il n’y a pas le terme « professionnel ». Est-ce qu’il ne pourrait pas y avoir un label de formation professionnel AFFOP ?</a:t>
            </a:r>
          </a:p>
          <a:p>
            <a:pPr lvl="1"/>
            <a:r>
              <a:rPr lang="fr-FR" sz="2500" dirty="0"/>
              <a:t>Christine Bonnal : il s’agit de prendre en compte les exigences de la certification, même si nous ne </a:t>
            </a:r>
            <a:r>
              <a:rPr lang="fr-FR" sz="2500" dirty="0" smtClean="0"/>
              <a:t>sommes </a:t>
            </a:r>
            <a:r>
              <a:rPr lang="fr-FR" sz="2500" dirty="0"/>
              <a:t>pas nécessairement capables de nous y conformer totalement. Par exemple, pour les formations longues, la référence c’est L 3, M 1</a:t>
            </a:r>
            <a:r>
              <a:rPr lang="fr-FR" sz="2500" dirty="0" smtClean="0"/>
              <a:t>,  </a:t>
            </a:r>
            <a:r>
              <a:rPr lang="fr-FR" sz="2500" dirty="0"/>
              <a:t>M 2.</a:t>
            </a:r>
          </a:p>
          <a:p>
            <a:pPr lvl="1"/>
            <a:r>
              <a:rPr lang="fr-FR" sz="2500" dirty="0"/>
              <a:t>La Charte qualité AFFOP </a:t>
            </a:r>
            <a:r>
              <a:rPr lang="fr-FR" sz="2500" dirty="0" smtClean="0"/>
              <a:t>devrait-elle </a:t>
            </a:r>
            <a:r>
              <a:rPr lang="fr-FR" sz="2500" dirty="0"/>
              <a:t>inscrire le nombre d’heures de formation, en tenant compte du travail expérientiel (par exemple 1h expérientielle = 0,5 h théorique</a:t>
            </a:r>
            <a:r>
              <a:rPr lang="fr-FR" sz="2500" dirty="0" smtClean="0"/>
              <a:t>) </a:t>
            </a:r>
            <a:r>
              <a:rPr lang="fr-FR" sz="2500" dirty="0" smtClean="0"/>
              <a:t>?</a:t>
            </a:r>
          </a:p>
          <a:p>
            <a:pPr lvl="1"/>
            <a:r>
              <a:rPr lang="fr-FR" sz="2600" dirty="0" smtClean="0"/>
              <a:t>Espace ATD</a:t>
            </a:r>
            <a:r>
              <a:rPr lang="fr-FR" sz="2600" dirty="0" smtClean="0"/>
              <a:t>:</a:t>
            </a:r>
            <a:r>
              <a:rPr lang="fr-FR" sz="2600" dirty="0" smtClean="0"/>
              <a:t> il est nécessaire de nous </a:t>
            </a:r>
            <a:r>
              <a:rPr lang="fr-FR" sz="2600" dirty="0"/>
              <a:t>inscrire dans le principe de réalité, une démarche nous permettant de </a:t>
            </a:r>
            <a:r>
              <a:rPr lang="fr-FR" sz="2600" dirty="0" smtClean="0"/>
              <a:t>ne pas </a:t>
            </a:r>
            <a:r>
              <a:rPr lang="fr-FR" sz="2600" dirty="0"/>
              <a:t>nous mettre à part, mais bien d'exister légitimement dans la réalité du milieu de la formation en mettant en valeur ce qui nous distingue, nous singularise dans une certaine excellence de l'exercice de l'Accompagnement... Démontrer que par-delà l'aspect socio-économique, la trace symbolique peut aussi </a:t>
            </a:r>
            <a:r>
              <a:rPr lang="fr-FR" sz="2600" dirty="0" smtClean="0"/>
              <a:t>être </a:t>
            </a:r>
            <a:r>
              <a:rPr lang="fr-FR" sz="2600" dirty="0"/>
              <a:t>porteuse de beaux fruits, afin d'encourager chacun dans cette démarche </a:t>
            </a:r>
            <a:r>
              <a:rPr lang="fr-FR" sz="2600" dirty="0" smtClean="0"/>
              <a:t>fastidieuse. </a:t>
            </a:r>
            <a:endParaRPr lang="fr-FR" sz="2600" dirty="0"/>
          </a:p>
          <a:p>
            <a:pPr algn="r" eaLnBrk="0" fontAlgn="base" hangingPunct="0">
              <a:spcBef>
                <a:spcPct val="0"/>
              </a:spcBef>
              <a:spcAft>
                <a:spcPct val="0"/>
              </a:spcAft>
              <a:defRPr/>
            </a:pPr>
            <a:endParaRPr lang="fr-FR" sz="2100" b="1" dirty="0">
              <a:solidFill>
                <a:schemeClr val="tx1">
                  <a:tint val="75000"/>
                </a:schemeClr>
              </a:solidFill>
              <a:latin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9406A379-C69B-461F-96F8-C94172148C3C}" type="slidenum">
              <a:rPr lang="fr-FR" sz="1600"/>
              <a:pPr>
                <a:defRPr/>
              </a:pPr>
              <a:t>9</a:t>
            </a:fld>
            <a:endParaRPr lang="fr-FR" sz="1600" dirty="0"/>
          </a:p>
        </p:txBody>
      </p:sp>
    </p:spTree>
    <p:extLst>
      <p:ext uri="{BB962C8B-B14F-4D97-AF65-F5344CB8AC3E}">
        <p14:creationId xmlns:p14="http://schemas.microsoft.com/office/powerpoint/2010/main" val="23448795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721100" y="5935133"/>
            <a:ext cx="2844800" cy="406400"/>
          </a:xfrm>
          <a:prstGeom prst="rect">
            <a:avLst/>
          </a:prstGeom>
          <a:noFill/>
          <a:ln w="9525">
            <a:noFill/>
            <a:miter lim="800000"/>
            <a:headEnd/>
            <a:tailEnd/>
          </a:ln>
        </p:spPr>
        <p:txBody>
          <a:bodyPr wrap="none" anchor="ctr"/>
          <a:lstStyle/>
          <a:p>
            <a:endParaRPr lang="fr-FR" sz="800" dirty="0"/>
          </a:p>
        </p:txBody>
      </p:sp>
      <p:sp>
        <p:nvSpPr>
          <p:cNvPr id="4104" name="Rectangle 8"/>
          <p:cNvSpPr>
            <a:spLocks noChangeArrowheads="1"/>
          </p:cNvSpPr>
          <p:nvPr/>
        </p:nvSpPr>
        <p:spPr bwMode="auto">
          <a:xfrm>
            <a:off x="571501" y="3010051"/>
            <a:ext cx="162506" cy="202904"/>
          </a:xfrm>
          <a:prstGeom prst="rect">
            <a:avLst/>
          </a:prstGeom>
          <a:noFill/>
          <a:ln w="9525">
            <a:noFill/>
            <a:miter lim="800000"/>
            <a:headEnd/>
            <a:tailEnd/>
          </a:ln>
          <a:effectLst>
            <a:outerShdw dist="107763" dir="2700000" algn="ctr" rotWithShape="0">
              <a:schemeClr val="bg2"/>
            </a:outerShdw>
          </a:effectLst>
        </p:spPr>
        <p:txBody>
          <a:bodyPr wrap="none" lIns="80435" tIns="39511" rIns="80435" bIns="39511" anchor="ctr">
            <a:spAutoFit/>
          </a:bodyPr>
          <a:lstStyle/>
          <a:p>
            <a:pPr>
              <a:defRPr/>
            </a:pPr>
            <a:endParaRPr lang="fr-FR" sz="800" dirty="0"/>
          </a:p>
        </p:txBody>
      </p:sp>
      <p:pic>
        <p:nvPicPr>
          <p:cNvPr id="6146" name="Picture 2" descr="https://www.affop.org/wp-content/uploads/2017/10/bandeau-e1511791307934.png">
            <a:extLst>
              <a:ext uri="{FF2B5EF4-FFF2-40B4-BE49-F238E27FC236}">
                <a16:creationId xmlns:a16="http://schemas.microsoft.com/office/drawing/2014/main" xmlns="" id="{E23588A8-1A62-4050-AC5E-FAF6579D8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07" y="188640"/>
            <a:ext cx="17145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xmlns="" id="{C5DB4CAE-DDBF-4769-A122-E5EB8919EEA4}"/>
              </a:ext>
            </a:extLst>
          </p:cNvPr>
          <p:cNvPicPr>
            <a:picLocks noChangeAspect="1"/>
          </p:cNvPicPr>
          <p:nvPr/>
        </p:nvPicPr>
        <p:blipFill>
          <a:blip r:embed="rId6"/>
          <a:stretch>
            <a:fillRect/>
          </a:stretch>
        </p:blipFill>
        <p:spPr>
          <a:xfrm>
            <a:off x="734007" y="2636911"/>
            <a:ext cx="4833989" cy="2910429"/>
          </a:xfrm>
          <a:prstGeom prst="rect">
            <a:avLst/>
          </a:prstGeom>
        </p:spPr>
      </p:pic>
      <p:sp>
        <p:nvSpPr>
          <p:cNvPr id="5" name="Titre 4">
            <a:extLst>
              <a:ext uri="{FF2B5EF4-FFF2-40B4-BE49-F238E27FC236}">
                <a16:creationId xmlns:a16="http://schemas.microsoft.com/office/drawing/2014/main" xmlns="" id="{99C4BF10-8BA7-4DD8-9ABF-CFB0A527F90D}"/>
              </a:ext>
            </a:extLst>
          </p:cNvPr>
          <p:cNvSpPr>
            <a:spLocks noGrp="1"/>
          </p:cNvSpPr>
          <p:nvPr>
            <p:ph type="ctrTitle"/>
          </p:nvPr>
        </p:nvSpPr>
        <p:spPr>
          <a:xfrm>
            <a:off x="5751547" y="3159740"/>
            <a:ext cx="3270623" cy="2387600"/>
          </a:xfrm>
        </p:spPr>
        <p:txBody>
          <a:bodyPr/>
          <a:lstStyle/>
          <a:p>
            <a:r>
              <a:rPr lang="fr-FR" dirty="0"/>
              <a:t>QUESTIONS</a:t>
            </a:r>
          </a:p>
        </p:txBody>
      </p:sp>
      <p:sp>
        <p:nvSpPr>
          <p:cNvPr id="2" name="Espace réservé du numéro de diapositive 1"/>
          <p:cNvSpPr>
            <a:spLocks noGrp="1"/>
          </p:cNvSpPr>
          <p:nvPr>
            <p:ph type="sldNum" sz="quarter" idx="12"/>
          </p:nvPr>
        </p:nvSpPr>
        <p:spPr/>
        <p:txBody>
          <a:bodyPr/>
          <a:lstStyle/>
          <a:p>
            <a:pPr>
              <a:defRPr/>
            </a:pPr>
            <a:fld id="{7183E63D-3F0E-4459-9B72-85B77E9B9620}" type="slidenum">
              <a:rPr lang="fr-FR" sz="1600" smtClean="0"/>
              <a:pPr>
                <a:defRPr/>
              </a:pPr>
              <a:t>90</a:t>
            </a:fld>
            <a:endParaRPr lang="fr-FR" sz="1600"/>
          </a:p>
        </p:txBody>
      </p:sp>
    </p:spTree>
    <p:custDataLst>
      <p:tags r:id="rId1"/>
    </p:custDataLst>
    <p:extLst>
      <p:ext uri="{BB962C8B-B14F-4D97-AF65-F5344CB8AC3E}">
        <p14:creationId xmlns:p14="http://schemas.microsoft.com/office/powerpoint/2010/main" val="37340986"/>
      </p:ext>
    </p:extLst>
  </p:cSld>
  <p:clrMapOvr>
    <a:masterClrMapping/>
  </p:clrMapOvr>
  <p:transition xmlns:p14="http://schemas.microsoft.com/office/powerpoint/2010/main" advTm="18362">
    <p:zoom/>
    <p:sndAc>
      <p:stSnd>
        <p:snd r:embed="rId4" name="Roll and Crash"/>
      </p:stSnd>
    </p:sndAc>
  </p:transition>
</p:sld>
</file>

<file path=ppt/tags/tag1.xml><?xml version="1.0" encoding="utf-8"?>
<p:tagLst xmlns:a="http://schemas.openxmlformats.org/drawingml/2006/main" xmlns:r="http://schemas.openxmlformats.org/officeDocument/2006/relationships" xmlns:p="http://schemas.openxmlformats.org/presentationml/2006/main">
  <p:tag name="TIMING" val="|16.5"/>
</p:tagLst>
</file>

<file path=ppt/tags/tag2.xml><?xml version="1.0" encoding="utf-8"?>
<p:tagLst xmlns:a="http://schemas.openxmlformats.org/drawingml/2006/main" xmlns:r="http://schemas.openxmlformats.org/officeDocument/2006/relationships" xmlns:p="http://schemas.openxmlformats.org/presentationml/2006/main">
  <p:tag name="TIMING" val="|16.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sekModèle" id="{89092885-7B75-264C-9595-D0C63E8593E0}" vid="{08BE2C02-9F31-E841-A54C-7CF304DF06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Pages>33</Pages>
  <Words>6657</Words>
  <Application>Microsoft Macintosh PowerPoint</Application>
  <PresentationFormat>Diapositives 35 mm</PresentationFormat>
  <Paragraphs>1250</Paragraphs>
  <Slides>90</Slides>
  <Notes>64</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90</vt:i4>
      </vt:variant>
    </vt:vector>
  </HeadingPairs>
  <TitlesOfParts>
    <vt:vector size="93" baseType="lpstr">
      <vt:lpstr>Contiguïté</vt:lpstr>
      <vt:lpstr>Thème Office</vt:lpstr>
      <vt:lpstr>Slide</vt:lpstr>
      <vt:lpstr>JOURNEE D’ETUDES 27 JUIN 2019 </vt:lpstr>
      <vt:lpstr>Organismes présents et représentants</vt:lpstr>
      <vt:lpstr>Représentants excusés</vt:lpstr>
      <vt:lpstr>Coordonnées des présents</vt:lpstr>
      <vt:lpstr>Questions (1)</vt:lpstr>
      <vt:lpstr>Questions (2)</vt:lpstr>
      <vt:lpstr>Questions (3)</vt:lpstr>
      <vt:lpstr>Suggestions</vt:lpstr>
      <vt:lpstr>Suggestion et groupe de travail (1)</vt:lpstr>
      <vt:lpstr>Suggestion et groupe de travail (2)</vt:lpstr>
      <vt:lpstr>Sujets spécifiques</vt:lpstr>
      <vt:lpstr>  Paris 27 juin 2019 Christine Bonnal </vt:lpstr>
      <vt:lpstr>Sommaire</vt:lpstr>
      <vt:lpstr>2°) Objectifs opérationnels</vt:lpstr>
      <vt:lpstr>Qu’est-ce qu’une formation qualifiante ? </vt:lpstr>
      <vt:lpstr>Le datadock</vt:lpstr>
      <vt:lpstr>EX. Critère 1</vt:lpstr>
      <vt:lpstr>Documents et enregistrements</vt:lpstr>
      <vt:lpstr>Le paradigme  de la nouvelle loi</vt:lpstr>
      <vt:lpstr>Historique</vt:lpstr>
      <vt:lpstr>Définition</vt:lpstr>
      <vt:lpstr>Les enjeux de la Qualité</vt:lpstr>
      <vt:lpstr>Les différents niveaux de la Qualité</vt:lpstr>
      <vt:lpstr>Processus</vt:lpstr>
      <vt:lpstr>Processus</vt:lpstr>
      <vt:lpstr>Management des risques.  Principaux types de risque ? </vt:lpstr>
      <vt:lpstr>Management des risques</vt:lpstr>
      <vt:lpstr>Comment éviter les risques ?</vt:lpstr>
      <vt:lpstr>Définir sa stratégie Qualité pour une organisation efficace. </vt:lpstr>
      <vt:lpstr>Présentation PowerPoint</vt:lpstr>
      <vt:lpstr>Présentation PowerPoint</vt:lpstr>
      <vt:lpstr>Présentation PowerPoint</vt:lpstr>
      <vt:lpstr>Qui est concerné ? </vt:lpstr>
      <vt:lpstr>Organisme certificateur </vt:lpstr>
      <vt:lpstr>Choix de l’organisme certificateur </vt:lpstr>
      <vt:lpstr>Présentation PowerPoint</vt:lpstr>
      <vt:lpstr>Calendrier</vt:lpstr>
      <vt:lpstr>Calendrier</vt:lpstr>
      <vt:lpstr>Analyse détaillée du nouveau référentiel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L’AUDIT</vt:lpstr>
      <vt:lpstr>Audit (selon Norme ISO 9000)</vt:lpstr>
      <vt:lpstr>Un audit</vt:lpstr>
      <vt:lpstr>Un audit</vt:lpstr>
      <vt:lpstr>Vérification de la conformité</vt:lpstr>
      <vt:lpstr>Verification de l’efficacité</vt:lpstr>
      <vt:lpstr>Présentation PowerPoint</vt:lpstr>
      <vt:lpstr>Présentation PowerPoint</vt:lpstr>
      <vt:lpstr>Conditions d’obtention </vt:lpstr>
      <vt:lpstr>Non-conformité</vt:lpstr>
      <vt:lpstr>Déroulement d’un audit</vt:lpstr>
      <vt:lpstr>Déroulement d’un audit</vt:lpstr>
      <vt:lpstr>Bonnes pratiques de l’audité</vt:lpstr>
      <vt:lpstr>Présentation PowerPoint</vt:lpstr>
      <vt:lpstr>GLOSSAIRE</vt:lpstr>
      <vt:lpstr>Présentation PowerPoint</vt:lpstr>
      <vt:lpstr>Le RNCP, Répertoire national des certifications professionnelles </vt:lpstr>
      <vt:lpstr>Présentation PowerPoint</vt:lpstr>
      <vt:lpstr>Exemple attestation de fin de formation</vt:lpstr>
      <vt:lpstr>Les différents types d’action de formation </vt:lpstr>
      <vt:lpstr>Quelles sont les catégories d’actions relevant du champ de la formation professionnelle ? </vt:lpstr>
      <vt:lpstr>Quelles sont les actions qui ne relèvent pas de la typologie des actions de formation professionnelle ?</vt:lpstr>
      <vt:lpstr>Présentation PowerPoint</vt:lpstr>
      <vt:lpstr>QUESTIONS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fonction finance</dc:title>
  <dc:subject/>
  <dc:creator>BODIN RenŽ Abel</dc:creator>
  <cp:keywords/>
  <dc:description/>
  <cp:lastModifiedBy>Caroline ULMER-NEWHOUSE</cp:lastModifiedBy>
  <cp:revision>481</cp:revision>
  <cp:lastPrinted>1601-01-01T00:00:00Z</cp:lastPrinted>
  <dcterms:created xsi:type="dcterms:W3CDTF">2000-01-22T08:34:56Z</dcterms:created>
  <dcterms:modified xsi:type="dcterms:W3CDTF">2019-08-26T13:49:31Z</dcterms:modified>
  <cp:category/>
</cp:coreProperties>
</file>